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E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63" autoAdjust="0"/>
    <p:restoredTop sz="93716" autoAdjust="0"/>
  </p:normalViewPr>
  <p:slideViewPr>
    <p:cSldViewPr snapToGrid="0" snapToObjects="1">
      <p:cViewPr>
        <p:scale>
          <a:sx n="146" d="100"/>
          <a:sy n="146" d="100"/>
        </p:scale>
        <p:origin x="744"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3A3C24-B3AA-344E-A174-638C760ED5C0}" type="datetimeFigureOut">
              <a:rPr lang="en-US" smtClean="0"/>
              <a:t>1/21/2025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A2EB00-E517-A84F-A2A8-5704A2C10F77}" type="slidenum">
              <a:rPr lang="en-US" smtClean="0"/>
              <a:t>‹#›</a:t>
            </a:fld>
            <a:endParaRPr lang="en-US"/>
          </a:p>
        </p:txBody>
      </p:sp>
    </p:spTree>
    <p:extLst>
      <p:ext uri="{BB962C8B-B14F-4D97-AF65-F5344CB8AC3E}">
        <p14:creationId xmlns:p14="http://schemas.microsoft.com/office/powerpoint/2010/main" val="3875171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A2EB00-E517-A84F-A2A8-5704A2C10F77}" type="slidenum">
              <a:rPr lang="en-US" smtClean="0"/>
              <a:t>1</a:t>
            </a:fld>
            <a:endParaRPr lang="en-US"/>
          </a:p>
        </p:txBody>
      </p:sp>
    </p:spTree>
    <p:extLst>
      <p:ext uri="{BB962C8B-B14F-4D97-AF65-F5344CB8AC3E}">
        <p14:creationId xmlns:p14="http://schemas.microsoft.com/office/powerpoint/2010/main" val="2195641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52ECBC-326D-1B42-BB68-FB5036D6FF91}"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F45FC8-3FF7-7B4F-AB93-1D57267B6C38}" type="slidenum">
              <a:rPr lang="en-US" smtClean="0"/>
              <a:t>‹#›</a:t>
            </a:fld>
            <a:endParaRPr lang="en-US"/>
          </a:p>
        </p:txBody>
      </p:sp>
    </p:spTree>
    <p:extLst>
      <p:ext uri="{BB962C8B-B14F-4D97-AF65-F5344CB8AC3E}">
        <p14:creationId xmlns:p14="http://schemas.microsoft.com/office/powerpoint/2010/main" val="1485542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52ECBC-326D-1B42-BB68-FB5036D6FF91}"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F45FC8-3FF7-7B4F-AB93-1D57267B6C38}" type="slidenum">
              <a:rPr lang="en-US" smtClean="0"/>
              <a:t>‹#›</a:t>
            </a:fld>
            <a:endParaRPr lang="en-US"/>
          </a:p>
        </p:txBody>
      </p:sp>
    </p:spTree>
    <p:extLst>
      <p:ext uri="{BB962C8B-B14F-4D97-AF65-F5344CB8AC3E}">
        <p14:creationId xmlns:p14="http://schemas.microsoft.com/office/powerpoint/2010/main" val="1300437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52ECBC-326D-1B42-BB68-FB5036D6FF91}"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F45FC8-3FF7-7B4F-AB93-1D57267B6C38}" type="slidenum">
              <a:rPr lang="en-US" smtClean="0"/>
              <a:t>‹#›</a:t>
            </a:fld>
            <a:endParaRPr lang="en-US"/>
          </a:p>
        </p:txBody>
      </p:sp>
    </p:spTree>
    <p:extLst>
      <p:ext uri="{BB962C8B-B14F-4D97-AF65-F5344CB8AC3E}">
        <p14:creationId xmlns:p14="http://schemas.microsoft.com/office/powerpoint/2010/main" val="2307412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52ECBC-326D-1B42-BB68-FB5036D6FF91}"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F45FC8-3FF7-7B4F-AB93-1D57267B6C38}" type="slidenum">
              <a:rPr lang="en-US" smtClean="0"/>
              <a:t>‹#›</a:t>
            </a:fld>
            <a:endParaRPr lang="en-US"/>
          </a:p>
        </p:txBody>
      </p:sp>
    </p:spTree>
    <p:extLst>
      <p:ext uri="{BB962C8B-B14F-4D97-AF65-F5344CB8AC3E}">
        <p14:creationId xmlns:p14="http://schemas.microsoft.com/office/powerpoint/2010/main" val="3880068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52ECBC-326D-1B42-BB68-FB5036D6FF91}"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F45FC8-3FF7-7B4F-AB93-1D57267B6C38}" type="slidenum">
              <a:rPr lang="en-US" smtClean="0"/>
              <a:t>‹#›</a:t>
            </a:fld>
            <a:endParaRPr lang="en-US"/>
          </a:p>
        </p:txBody>
      </p:sp>
    </p:spTree>
    <p:extLst>
      <p:ext uri="{BB962C8B-B14F-4D97-AF65-F5344CB8AC3E}">
        <p14:creationId xmlns:p14="http://schemas.microsoft.com/office/powerpoint/2010/main" val="1302491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52ECBC-326D-1B42-BB68-FB5036D6FF91}"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F45FC8-3FF7-7B4F-AB93-1D57267B6C38}" type="slidenum">
              <a:rPr lang="en-US" smtClean="0"/>
              <a:t>‹#›</a:t>
            </a:fld>
            <a:endParaRPr lang="en-US"/>
          </a:p>
        </p:txBody>
      </p:sp>
    </p:spTree>
    <p:extLst>
      <p:ext uri="{BB962C8B-B14F-4D97-AF65-F5344CB8AC3E}">
        <p14:creationId xmlns:p14="http://schemas.microsoft.com/office/powerpoint/2010/main" val="2159203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52ECBC-326D-1B42-BB68-FB5036D6FF91}" type="datetimeFigureOut">
              <a:rPr lang="en-US" smtClean="0"/>
              <a:t>1/21/2025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F45FC8-3FF7-7B4F-AB93-1D57267B6C38}" type="slidenum">
              <a:rPr lang="en-US" smtClean="0"/>
              <a:t>‹#›</a:t>
            </a:fld>
            <a:endParaRPr lang="en-US"/>
          </a:p>
        </p:txBody>
      </p:sp>
    </p:spTree>
    <p:extLst>
      <p:ext uri="{BB962C8B-B14F-4D97-AF65-F5344CB8AC3E}">
        <p14:creationId xmlns:p14="http://schemas.microsoft.com/office/powerpoint/2010/main" val="3006953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52ECBC-326D-1B42-BB68-FB5036D6FF91}" type="datetimeFigureOut">
              <a:rPr lang="en-US" smtClean="0"/>
              <a:t>1/21/2025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F45FC8-3FF7-7B4F-AB93-1D57267B6C38}" type="slidenum">
              <a:rPr lang="en-US" smtClean="0"/>
              <a:t>‹#›</a:t>
            </a:fld>
            <a:endParaRPr lang="en-US"/>
          </a:p>
        </p:txBody>
      </p:sp>
    </p:spTree>
    <p:extLst>
      <p:ext uri="{BB962C8B-B14F-4D97-AF65-F5344CB8AC3E}">
        <p14:creationId xmlns:p14="http://schemas.microsoft.com/office/powerpoint/2010/main" val="2453174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52ECBC-326D-1B42-BB68-FB5036D6FF91}" type="datetimeFigureOut">
              <a:rPr lang="en-US" smtClean="0"/>
              <a:t>1/21/2025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F45FC8-3FF7-7B4F-AB93-1D57267B6C38}" type="slidenum">
              <a:rPr lang="en-US" smtClean="0"/>
              <a:t>‹#›</a:t>
            </a:fld>
            <a:endParaRPr lang="en-US"/>
          </a:p>
        </p:txBody>
      </p:sp>
    </p:spTree>
    <p:extLst>
      <p:ext uri="{BB962C8B-B14F-4D97-AF65-F5344CB8AC3E}">
        <p14:creationId xmlns:p14="http://schemas.microsoft.com/office/powerpoint/2010/main" val="412686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52ECBC-326D-1B42-BB68-FB5036D6FF91}"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F45FC8-3FF7-7B4F-AB93-1D57267B6C38}" type="slidenum">
              <a:rPr lang="en-US" smtClean="0"/>
              <a:t>‹#›</a:t>
            </a:fld>
            <a:endParaRPr lang="en-US"/>
          </a:p>
        </p:txBody>
      </p:sp>
    </p:spTree>
    <p:extLst>
      <p:ext uri="{BB962C8B-B14F-4D97-AF65-F5344CB8AC3E}">
        <p14:creationId xmlns:p14="http://schemas.microsoft.com/office/powerpoint/2010/main" val="891524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52ECBC-326D-1B42-BB68-FB5036D6FF91}"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F45FC8-3FF7-7B4F-AB93-1D57267B6C38}" type="slidenum">
              <a:rPr lang="en-US" smtClean="0"/>
              <a:t>‹#›</a:t>
            </a:fld>
            <a:endParaRPr lang="en-US"/>
          </a:p>
        </p:txBody>
      </p:sp>
    </p:spTree>
    <p:extLst>
      <p:ext uri="{BB962C8B-B14F-4D97-AF65-F5344CB8AC3E}">
        <p14:creationId xmlns:p14="http://schemas.microsoft.com/office/powerpoint/2010/main" val="2191306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52ECBC-326D-1B42-BB68-FB5036D6FF91}" type="datetimeFigureOut">
              <a:rPr lang="en-US" smtClean="0"/>
              <a:t>1/21/2025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F45FC8-3FF7-7B4F-AB93-1D57267B6C38}" type="slidenum">
              <a:rPr lang="en-US" smtClean="0"/>
              <a:t>‹#›</a:t>
            </a:fld>
            <a:endParaRPr lang="en-US"/>
          </a:p>
        </p:txBody>
      </p:sp>
    </p:spTree>
    <p:extLst>
      <p:ext uri="{BB962C8B-B14F-4D97-AF65-F5344CB8AC3E}">
        <p14:creationId xmlns:p14="http://schemas.microsoft.com/office/powerpoint/2010/main" val="9030538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AEF2CA-7456-714C-AB04-4750610188E0}"/>
              </a:ext>
              <a:ext uri="{C183D7F6-B498-43B3-948B-1728B52AA6E4}">
                <adec:decorative xmlns:adec="http://schemas.microsoft.com/office/drawing/2017/decorative" val="1"/>
              </a:ext>
            </a:extLst>
          </p:cNvPr>
          <p:cNvSpPr/>
          <p:nvPr/>
        </p:nvSpPr>
        <p:spPr>
          <a:xfrm>
            <a:off x="0" y="0"/>
            <a:ext cx="9144000" cy="496389"/>
          </a:xfrm>
          <a:prstGeom prst="rect">
            <a:avLst/>
          </a:prstGeom>
          <a:solidFill>
            <a:srgbClr val="000E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3" name="Subtitle 2">
            <a:extLst>
              <a:ext uri="{FF2B5EF4-FFF2-40B4-BE49-F238E27FC236}">
                <a16:creationId xmlns:a16="http://schemas.microsoft.com/office/drawing/2014/main" id="{495C806A-BEC1-EB4F-B97C-2045285CD248}"/>
              </a:ext>
            </a:extLst>
          </p:cNvPr>
          <p:cNvSpPr>
            <a:spLocks noGrp="1"/>
          </p:cNvSpPr>
          <p:nvPr>
            <p:ph type="subTitle" idx="1"/>
          </p:nvPr>
        </p:nvSpPr>
        <p:spPr>
          <a:xfrm>
            <a:off x="6037791" y="129677"/>
            <a:ext cx="3396560" cy="369332"/>
          </a:xfrm>
        </p:spPr>
        <p:txBody>
          <a:bodyPr>
            <a:normAutofit/>
          </a:bodyPr>
          <a:lstStyle/>
          <a:p>
            <a:r>
              <a:rPr lang="en-US" sz="1200" dirty="0">
                <a:solidFill>
                  <a:schemeClr val="bg1"/>
                </a:solidFill>
                <a:latin typeface="Arial" panose="020B0604020202020204" pitchFamily="34" charset="0"/>
                <a:cs typeface="Arial" panose="020B0604020202020204" pitchFamily="34" charset="0"/>
              </a:rPr>
              <a:t>Caring  Innovation  Health Equity</a:t>
            </a:r>
          </a:p>
        </p:txBody>
      </p:sp>
      <p:cxnSp>
        <p:nvCxnSpPr>
          <p:cNvPr id="13" name="Straight Connector 12">
            <a:extLst>
              <a:ext uri="{FF2B5EF4-FFF2-40B4-BE49-F238E27FC236}">
                <a16:creationId xmlns:a16="http://schemas.microsoft.com/office/drawing/2014/main" id="{F3675E65-2420-A94F-A850-7BB40F3FDCAC}"/>
              </a:ext>
              <a:ext uri="{C183D7F6-B498-43B3-948B-1728B52AA6E4}">
                <adec:decorative xmlns:adec="http://schemas.microsoft.com/office/drawing/2017/decorative" val="1"/>
              </a:ext>
            </a:extLst>
          </p:cNvPr>
          <p:cNvCxnSpPr>
            <a:cxnSpLocks/>
          </p:cNvCxnSpPr>
          <p:nvPr/>
        </p:nvCxnSpPr>
        <p:spPr>
          <a:xfrm flipV="1">
            <a:off x="7120249" y="191211"/>
            <a:ext cx="0" cy="14829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7471086-7157-9040-8B96-69CAC8369EC2}"/>
              </a:ext>
              <a:ext uri="{C183D7F6-B498-43B3-948B-1728B52AA6E4}">
                <adec:decorative xmlns:adec="http://schemas.microsoft.com/office/drawing/2017/decorative" val="1"/>
              </a:ext>
            </a:extLst>
          </p:cNvPr>
          <p:cNvCxnSpPr>
            <a:cxnSpLocks/>
          </p:cNvCxnSpPr>
          <p:nvPr/>
        </p:nvCxnSpPr>
        <p:spPr>
          <a:xfrm flipV="1">
            <a:off x="7918916" y="191211"/>
            <a:ext cx="0" cy="14829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B9E4CA0-887E-8544-B66F-9565FAFD6095}"/>
              </a:ext>
            </a:extLst>
          </p:cNvPr>
          <p:cNvSpPr txBox="1"/>
          <p:nvPr/>
        </p:nvSpPr>
        <p:spPr>
          <a:xfrm>
            <a:off x="219206" y="678662"/>
            <a:ext cx="8713476" cy="830997"/>
          </a:xfrm>
          <a:prstGeom prst="rect">
            <a:avLst/>
          </a:prstGeom>
          <a:noFill/>
        </p:spPr>
        <p:txBody>
          <a:bodyPr wrap="square" rtlCol="0">
            <a:spAutoFit/>
          </a:bodyPr>
          <a:lstStyle/>
          <a:p>
            <a:pPr algn="ctr">
              <a:spcAft>
                <a:spcPts val="100"/>
              </a:spcAft>
            </a:pPr>
            <a:r>
              <a:rPr lang="en-US" sz="2000" b="1" dirty="0">
                <a:solidFill>
                  <a:srgbClr val="000E2F"/>
                </a:solidFill>
                <a:latin typeface="Arial" panose="020B0604020202020204" pitchFamily="34" charset="0"/>
                <a:cs typeface="Arial" panose="020B0604020202020204" pitchFamily="34" charset="0"/>
              </a:rPr>
              <a:t>Your Title in Arial Bold 20 point type</a:t>
            </a:r>
          </a:p>
          <a:p>
            <a:pPr algn="ctr">
              <a:spcBef>
                <a:spcPts val="300"/>
              </a:spcBef>
              <a:spcAft>
                <a:spcPts val="100"/>
              </a:spcAft>
            </a:pPr>
            <a:r>
              <a:rPr lang="en-US" sz="1400" b="1" dirty="0">
                <a:solidFill>
                  <a:schemeClr val="tx1">
                    <a:lumMod val="65000"/>
                    <a:lumOff val="35000"/>
                  </a:schemeClr>
                </a:solidFill>
                <a:latin typeface="Arial" panose="020B0604020202020204" pitchFamily="34" charset="0"/>
                <a:cs typeface="Arial" panose="020B0604020202020204" pitchFamily="34" charset="0"/>
              </a:rPr>
              <a:t>Your Name (Arial Bold)</a:t>
            </a:r>
            <a:r>
              <a:rPr lang="en-US" sz="1400" dirty="0">
                <a:solidFill>
                  <a:schemeClr val="tx1">
                    <a:lumMod val="65000"/>
                    <a:lumOff val="35000"/>
                  </a:schemeClr>
                </a:solidFill>
                <a:latin typeface="Arial" panose="020B0604020202020204" pitchFamily="34" charset="0"/>
                <a:cs typeface="Arial" panose="020B0604020202020204" pitchFamily="34" charset="0"/>
              </a:rPr>
              <a:t>,Your Department (Arial Regular) 14 point type</a:t>
            </a:r>
          </a:p>
          <a:p>
            <a:pPr algn="ctr">
              <a:spcBef>
                <a:spcPts val="100"/>
              </a:spcBef>
              <a:spcAft>
                <a:spcPts val="600"/>
              </a:spcAft>
            </a:pPr>
            <a:r>
              <a:rPr lang="en-US" sz="900" kern="0" dirty="0">
                <a:ln w="6350">
                  <a:noFill/>
                </a:ln>
                <a:solidFill>
                  <a:schemeClr val="tx1">
                    <a:lumMod val="65000"/>
                    <a:lumOff val="35000"/>
                  </a:schemeClr>
                </a:solidFill>
                <a:effectLst/>
                <a:latin typeface="Arial Narrow" panose="020B0604020202020204" pitchFamily="34" charset="0"/>
                <a:cs typeface="Arial Narrow" panose="020B0604020202020204" pitchFamily="34" charset="0"/>
              </a:rPr>
              <a:t>Author 1, Author 2. This Is Arial Narrow 9 point type        </a:t>
            </a:r>
            <a:endParaRPr lang="en-US" sz="900" dirty="0">
              <a:solidFill>
                <a:schemeClr val="tx1">
                  <a:lumMod val="65000"/>
                  <a:lumOff val="35000"/>
                </a:schemeClr>
              </a:solidFill>
              <a:effectLst/>
              <a:latin typeface="Arial Narrow" panose="020B0604020202020204" pitchFamily="34" charset="0"/>
              <a:cs typeface="Arial Narrow" panose="020B0604020202020204" pitchFamily="34" charset="0"/>
            </a:endParaRPr>
          </a:p>
        </p:txBody>
      </p:sp>
      <p:sp>
        <p:nvSpPr>
          <p:cNvPr id="40" name="TextBox 39">
            <a:extLst>
              <a:ext uri="{FF2B5EF4-FFF2-40B4-BE49-F238E27FC236}">
                <a16:creationId xmlns:a16="http://schemas.microsoft.com/office/drawing/2014/main" id="{B2AAA8CF-C8A5-3A4D-924F-347CCCA18340}"/>
              </a:ext>
            </a:extLst>
          </p:cNvPr>
          <p:cNvSpPr txBox="1"/>
          <p:nvPr/>
        </p:nvSpPr>
        <p:spPr>
          <a:xfrm>
            <a:off x="219206" y="1922530"/>
            <a:ext cx="2782054" cy="1256754"/>
          </a:xfrm>
          <a:prstGeom prst="rect">
            <a:avLst/>
          </a:prstGeom>
          <a:noFill/>
          <a:ln>
            <a:noFill/>
          </a:ln>
        </p:spPr>
        <p:txBody>
          <a:bodyPr wrap="square" lIns="0" tIns="0" rIns="0" bIns="0" rtlCol="0">
            <a:spAutoFit/>
          </a:bodyPr>
          <a:lstStyle/>
          <a:p>
            <a:pPr>
              <a:spcAft>
                <a:spcPts val="200"/>
              </a:spcAft>
            </a:pPr>
            <a:r>
              <a:rPr lang="en-US" altLang="en-US" sz="1000" b="1" dirty="0">
                <a:solidFill>
                  <a:srgbClr val="000E2F"/>
                </a:solidFill>
                <a:latin typeface="Arial" charset="0"/>
              </a:rPr>
              <a:t>Introduction</a:t>
            </a:r>
          </a:p>
          <a:p>
            <a:pPr marL="171450" indent="-171450">
              <a:buFont typeface="Arial" panose="020B0604020202020204" pitchFamily="34" charset="0"/>
              <a:buChar char="•"/>
            </a:pPr>
            <a:r>
              <a:rPr lang="en-US" altLang="en-US" sz="700" dirty="0">
                <a:solidFill>
                  <a:schemeClr val="tx1">
                    <a:lumMod val="65000"/>
                    <a:lumOff val="35000"/>
                  </a:schemeClr>
                </a:solidFill>
                <a:latin typeface="Arial Narrow" panose="020B0604020202020204" pitchFamily="34" charset="0"/>
                <a:cs typeface="Arial Narrow" panose="020B0604020202020204" pitchFamily="34" charset="0"/>
              </a:rPr>
              <a:t>Type in your introduction here. Introduce the problem. Why is this problem important? What theoretical propositions are tested? Bulleted text is an attractive option. This is Arial Narrow 7-point type.</a:t>
            </a:r>
            <a:br>
              <a:rPr lang="en-US" altLang="en-US" sz="700" dirty="0">
                <a:solidFill>
                  <a:schemeClr val="tx1">
                    <a:lumMod val="65000"/>
                    <a:lumOff val="35000"/>
                  </a:schemeClr>
                </a:solidFill>
                <a:latin typeface="Arial Narrow" panose="020B0604020202020204" pitchFamily="34" charset="0"/>
                <a:cs typeface="Arial Narrow" panose="020B0604020202020204" pitchFamily="34" charset="0"/>
              </a:rPr>
            </a:br>
            <a:endParaRPr lang="en-US" altLang="en-US" sz="700" dirty="0">
              <a:solidFill>
                <a:schemeClr val="tx1">
                  <a:lumMod val="65000"/>
                  <a:lumOff val="35000"/>
                </a:schemeClr>
              </a:solidFill>
              <a:latin typeface="Arial Narrow" panose="020B0604020202020204" pitchFamily="34" charset="0"/>
              <a:cs typeface="Arial Narrow" panose="020B0604020202020204" pitchFamily="34" charset="0"/>
            </a:endParaRPr>
          </a:p>
          <a:p>
            <a:pPr marL="171450" indent="-171450">
              <a:buSzPct val="120000"/>
              <a:buFont typeface="Arial" panose="020B0604020202020204" pitchFamily="34" charset="0"/>
              <a:buChar char="•"/>
            </a:pPr>
            <a:r>
              <a:rPr lang="en-US" altLang="en-US" sz="700" dirty="0">
                <a:solidFill>
                  <a:schemeClr val="tx1">
                    <a:lumMod val="65000"/>
                    <a:lumOff val="35000"/>
                  </a:schemeClr>
                </a:solidFill>
                <a:latin typeface="Arial Narrow" panose="020B0604020202020204" pitchFamily="34" charset="0"/>
                <a:cs typeface="Arial Narrow" panose="020B0604020202020204" pitchFamily="34" charset="0"/>
              </a:rPr>
              <a:t>What theoretical propositions are tested? Why is this problem important? What theoretical propositions are tested? Type in your introduction here. Introduce the problem. Why is this problem important? </a:t>
            </a:r>
            <a:br>
              <a:rPr lang="en-US" altLang="en-US" sz="700" dirty="0">
                <a:solidFill>
                  <a:schemeClr val="tx1">
                    <a:lumMod val="65000"/>
                    <a:lumOff val="35000"/>
                  </a:schemeClr>
                </a:solidFill>
                <a:latin typeface="Arial Narrow" panose="020B0604020202020204" pitchFamily="34" charset="0"/>
                <a:cs typeface="Arial Narrow" panose="020B0604020202020204" pitchFamily="34" charset="0"/>
              </a:rPr>
            </a:br>
            <a:endParaRPr lang="en-US" altLang="en-US" sz="700" dirty="0">
              <a:solidFill>
                <a:schemeClr val="tx1">
                  <a:lumMod val="65000"/>
                  <a:lumOff val="35000"/>
                </a:schemeClr>
              </a:solidFill>
              <a:latin typeface="Arial Narrow" panose="020B0604020202020204" pitchFamily="34" charset="0"/>
              <a:cs typeface="Arial Narrow" panose="020B0604020202020204" pitchFamily="34" charset="0"/>
            </a:endParaRPr>
          </a:p>
          <a:p>
            <a:pPr marL="171450" indent="-171450">
              <a:buSzPct val="120000"/>
              <a:buFont typeface="Arial" panose="020B0604020202020204" pitchFamily="34" charset="0"/>
              <a:buChar char="•"/>
            </a:pPr>
            <a:r>
              <a:rPr lang="en-US" altLang="en-US" sz="700" dirty="0">
                <a:solidFill>
                  <a:schemeClr val="tx1">
                    <a:lumMod val="65000"/>
                    <a:lumOff val="35000"/>
                  </a:schemeClr>
                </a:solidFill>
                <a:latin typeface="Arial Narrow" panose="020B0604020202020204" pitchFamily="34" charset="0"/>
                <a:cs typeface="Arial Narrow" panose="020B0604020202020204" pitchFamily="34" charset="0"/>
              </a:rPr>
              <a:t>What theoretical propositions are tested? Bulleted text is an attractive option. What theoretical propositions are tested? </a:t>
            </a:r>
          </a:p>
        </p:txBody>
      </p:sp>
      <p:sp>
        <p:nvSpPr>
          <p:cNvPr id="46" name="TextBox 45">
            <a:extLst>
              <a:ext uri="{FF2B5EF4-FFF2-40B4-BE49-F238E27FC236}">
                <a16:creationId xmlns:a16="http://schemas.microsoft.com/office/drawing/2014/main" id="{F1C0BD9D-489A-434F-B94E-0CB76346EF6E}"/>
              </a:ext>
            </a:extLst>
          </p:cNvPr>
          <p:cNvSpPr txBox="1"/>
          <p:nvPr/>
        </p:nvSpPr>
        <p:spPr>
          <a:xfrm>
            <a:off x="219206" y="4140638"/>
            <a:ext cx="2792956" cy="610424"/>
          </a:xfrm>
          <a:prstGeom prst="rect">
            <a:avLst/>
          </a:prstGeom>
          <a:noFill/>
          <a:ln>
            <a:noFill/>
          </a:ln>
        </p:spPr>
        <p:txBody>
          <a:bodyPr wrap="square" lIns="0" tIns="0" rIns="0" bIns="0" rtlCol="0">
            <a:spAutoFit/>
          </a:bodyPr>
          <a:lstStyle/>
          <a:p>
            <a:pPr>
              <a:spcAft>
                <a:spcPts val="200"/>
              </a:spcAft>
            </a:pPr>
            <a:r>
              <a:rPr lang="en-US" altLang="en-US" sz="1000" b="1" dirty="0">
                <a:solidFill>
                  <a:srgbClr val="000E2F"/>
                </a:solidFill>
                <a:latin typeface="Arial" charset="0"/>
              </a:rPr>
              <a:t>Method</a:t>
            </a:r>
          </a:p>
          <a:p>
            <a:r>
              <a:rPr lang="en-US" altLang="en-US" sz="700" dirty="0">
                <a:solidFill>
                  <a:schemeClr val="tx1">
                    <a:lumMod val="65000"/>
                    <a:lumOff val="35000"/>
                  </a:schemeClr>
                </a:solidFill>
                <a:latin typeface="Arial Narrow" panose="020B0604020202020204" pitchFamily="34" charset="0"/>
                <a:cs typeface="Arial Narrow" panose="020B0604020202020204" pitchFamily="34" charset="0"/>
              </a:rPr>
              <a:t>Type in your method here. Describe participants, sampling, variables. Type in your method here. Describe participants, sampling, variables. Type in your method here.  Describe participants, sampling, variables. This is Arial Narrow 7-point type.</a:t>
            </a:r>
            <a:br>
              <a:rPr lang="en-US" altLang="en-US" sz="700" dirty="0">
                <a:solidFill>
                  <a:srgbClr val="000E2F"/>
                </a:solidFill>
                <a:latin typeface="Arial Narrow" panose="020B0604020202020204" pitchFamily="34" charset="0"/>
                <a:cs typeface="Arial Narrow" panose="020B0604020202020204" pitchFamily="34" charset="0"/>
              </a:rPr>
            </a:br>
            <a:endParaRPr lang="en-US" altLang="en-US" sz="700" dirty="0">
              <a:solidFill>
                <a:srgbClr val="000E2F"/>
              </a:solidFill>
              <a:latin typeface="Arial Narrow" panose="020B0604020202020204" pitchFamily="34" charset="0"/>
              <a:cs typeface="Arial Narrow" panose="020B0604020202020204" pitchFamily="34" charset="0"/>
            </a:endParaRPr>
          </a:p>
        </p:txBody>
      </p:sp>
      <p:sp>
        <p:nvSpPr>
          <p:cNvPr id="48" name="TextBox 47">
            <a:extLst>
              <a:ext uri="{FF2B5EF4-FFF2-40B4-BE49-F238E27FC236}">
                <a16:creationId xmlns:a16="http://schemas.microsoft.com/office/drawing/2014/main" id="{8D9C71C9-E218-4842-8B43-F1FEC2984B58}"/>
              </a:ext>
            </a:extLst>
          </p:cNvPr>
          <p:cNvSpPr txBox="1"/>
          <p:nvPr/>
        </p:nvSpPr>
        <p:spPr>
          <a:xfrm>
            <a:off x="3205097" y="5272306"/>
            <a:ext cx="2763497" cy="856645"/>
          </a:xfrm>
          <a:prstGeom prst="rect">
            <a:avLst/>
          </a:prstGeom>
          <a:noFill/>
          <a:ln>
            <a:noFill/>
          </a:ln>
        </p:spPr>
        <p:txBody>
          <a:bodyPr wrap="square" lIns="0" tIns="0" rIns="0" bIns="0" rtlCol="0">
            <a:spAutoFit/>
          </a:bodyPr>
          <a:lstStyle/>
          <a:p>
            <a:pPr>
              <a:spcAft>
                <a:spcPts val="200"/>
              </a:spcAft>
            </a:pPr>
            <a:r>
              <a:rPr lang="en-US" altLang="en-US" sz="1000" b="1" dirty="0">
                <a:solidFill>
                  <a:srgbClr val="000E2F"/>
                </a:solidFill>
                <a:latin typeface="Arial" panose="020B0604020202020204" pitchFamily="34" charset="0"/>
                <a:cs typeface="Arial" panose="020B0604020202020204" pitchFamily="34" charset="0"/>
              </a:rPr>
              <a:t>Results</a:t>
            </a:r>
          </a:p>
          <a:p>
            <a:pPr>
              <a:buSzPct val="120000"/>
            </a:pPr>
            <a:r>
              <a:rPr lang="en-US" altLang="en-US" sz="700" dirty="0">
                <a:solidFill>
                  <a:schemeClr val="tx1">
                    <a:lumMod val="65000"/>
                    <a:lumOff val="35000"/>
                  </a:schemeClr>
                </a:solidFill>
                <a:latin typeface="Arial Narrow" panose="020B0604020202020204" pitchFamily="34" charset="0"/>
                <a:cs typeface="Arial Narrow" panose="020B0604020202020204" pitchFamily="34" charset="0"/>
              </a:rPr>
              <a:t>Summarize the data collected and the statistical or data analytic treatment used. Mention all relevant results, including those that run counter to the hypothesis.</a:t>
            </a:r>
          </a:p>
          <a:p>
            <a:pPr>
              <a:buSzPct val="120000"/>
            </a:pPr>
            <a:r>
              <a:rPr lang="en-US" altLang="en-US" sz="700" dirty="0">
                <a:solidFill>
                  <a:schemeClr val="tx1">
                    <a:lumMod val="65000"/>
                    <a:lumOff val="35000"/>
                  </a:schemeClr>
                </a:solidFill>
                <a:latin typeface="Arial Narrow" panose="020B0604020202020204" pitchFamily="34" charset="0"/>
                <a:cs typeface="Arial Narrow" panose="020B0604020202020204" pitchFamily="34" charset="0"/>
              </a:rPr>
              <a:t>Summarize the data collected and the statistical or data analytic treatment used. Mention all relevant results, including those that run counter to the hypothesis.</a:t>
            </a:r>
          </a:p>
          <a:p>
            <a:pPr>
              <a:buSzPct val="120000"/>
            </a:pPr>
            <a:r>
              <a:rPr lang="en-US" altLang="en-US" sz="800" dirty="0">
                <a:solidFill>
                  <a:schemeClr val="tx1">
                    <a:lumMod val="65000"/>
                    <a:lumOff val="35000"/>
                  </a:schemeClr>
                </a:solidFill>
                <a:latin typeface="Arial Narrow" panose="020B0604020202020204" pitchFamily="34" charset="0"/>
                <a:cs typeface="Arial Narrow" panose="020B0604020202020204" pitchFamily="34" charset="0"/>
              </a:rPr>
              <a:t>Summarize the data collected and the statistical or data analytic </a:t>
            </a:r>
          </a:p>
          <a:p>
            <a:pPr>
              <a:buSzPct val="120000"/>
            </a:pPr>
            <a:r>
              <a:rPr lang="en-US" altLang="en-US" sz="800" dirty="0">
                <a:solidFill>
                  <a:schemeClr val="tx1">
                    <a:lumMod val="65000"/>
                    <a:lumOff val="35000"/>
                  </a:schemeClr>
                </a:solidFill>
                <a:latin typeface="Arial Narrow" panose="020B0604020202020204" pitchFamily="34" charset="0"/>
                <a:cs typeface="Arial Narrow" panose="020B0604020202020204" pitchFamily="34" charset="0"/>
              </a:rPr>
              <a:t>treatment used.</a:t>
            </a:r>
            <a:endParaRPr lang="en-US" dirty="0">
              <a:solidFill>
                <a:schemeClr val="tx1">
                  <a:lumMod val="65000"/>
                  <a:lumOff val="35000"/>
                </a:schemeClr>
              </a:solidFill>
              <a:latin typeface="Arial Narrow" panose="020B0604020202020204" pitchFamily="34" charset="0"/>
              <a:cs typeface="Arial Narrow" panose="020B0604020202020204" pitchFamily="34" charset="0"/>
            </a:endParaRPr>
          </a:p>
        </p:txBody>
      </p:sp>
      <p:sp>
        <p:nvSpPr>
          <p:cNvPr id="53" name="TextBox 52">
            <a:extLst>
              <a:ext uri="{FF2B5EF4-FFF2-40B4-BE49-F238E27FC236}">
                <a16:creationId xmlns:a16="http://schemas.microsoft.com/office/drawing/2014/main" id="{57157B6C-B430-8648-93C7-759B10BDB59B}"/>
              </a:ext>
            </a:extLst>
          </p:cNvPr>
          <p:cNvSpPr txBox="1"/>
          <p:nvPr/>
        </p:nvSpPr>
        <p:spPr>
          <a:xfrm>
            <a:off x="3205097" y="3235003"/>
            <a:ext cx="2771152" cy="1903085"/>
          </a:xfrm>
          <a:prstGeom prst="rect">
            <a:avLst/>
          </a:prstGeom>
          <a:noFill/>
          <a:ln>
            <a:noFill/>
          </a:ln>
        </p:spPr>
        <p:txBody>
          <a:bodyPr wrap="square" lIns="0" tIns="0" rIns="0" bIns="0" rtlCol="0">
            <a:spAutoFit/>
          </a:bodyPr>
          <a:lstStyle/>
          <a:p>
            <a:pPr>
              <a:spcAft>
                <a:spcPts val="200"/>
              </a:spcAft>
            </a:pPr>
            <a:r>
              <a:rPr lang="en-US" altLang="en-US" sz="1000" b="1" dirty="0">
                <a:solidFill>
                  <a:srgbClr val="000E2F"/>
                </a:solidFill>
                <a:latin typeface="Arial" charset="0"/>
              </a:rPr>
              <a:t>Procedure</a:t>
            </a:r>
          </a:p>
          <a:p>
            <a:pPr marL="228600" indent="-228600">
              <a:buFont typeface="+mj-lt"/>
              <a:buAutoNum type="arabicPeriod"/>
            </a:pPr>
            <a:r>
              <a:rPr lang="en-US" altLang="en-US" sz="700" dirty="0" err="1">
                <a:solidFill>
                  <a:schemeClr val="tx1">
                    <a:lumMod val="65000"/>
                    <a:lumOff val="35000"/>
                  </a:schemeClr>
                </a:solidFill>
                <a:latin typeface="Arial Narrow" panose="020B0604020202020204" pitchFamily="34" charset="0"/>
                <a:cs typeface="Arial Narrow" panose="020B0604020202020204" pitchFamily="34" charset="0"/>
              </a:rPr>
              <a:t>Sumarize</a:t>
            </a:r>
            <a:r>
              <a:rPr lang="en-US" altLang="en-US" sz="700" dirty="0">
                <a:solidFill>
                  <a:schemeClr val="tx1">
                    <a:lumMod val="65000"/>
                    <a:lumOff val="35000"/>
                  </a:schemeClr>
                </a:solidFill>
                <a:latin typeface="Arial Narrow" panose="020B0604020202020204" pitchFamily="34" charset="0"/>
                <a:cs typeface="Arial Narrow" panose="020B0604020202020204" pitchFamily="34" charset="0"/>
              </a:rPr>
              <a:t> steps in the research. Summarize steps in the research. Tell the reader what you did and how you did it. Break up your space with bulleted text. Summarize steps in the research. Tell the reader what you did and how you did it. </a:t>
            </a:r>
            <a:br>
              <a:rPr lang="en-US" altLang="en-US" sz="700" dirty="0">
                <a:solidFill>
                  <a:schemeClr val="tx1">
                    <a:lumMod val="65000"/>
                    <a:lumOff val="35000"/>
                  </a:schemeClr>
                </a:solidFill>
                <a:latin typeface="Arial Narrow" panose="020B0604020202020204" pitchFamily="34" charset="0"/>
                <a:cs typeface="Arial Narrow" panose="020B0604020202020204" pitchFamily="34" charset="0"/>
              </a:rPr>
            </a:br>
            <a:endParaRPr lang="en-US" altLang="en-US" sz="700" dirty="0">
              <a:solidFill>
                <a:schemeClr val="tx1">
                  <a:lumMod val="65000"/>
                  <a:lumOff val="35000"/>
                </a:schemeClr>
              </a:solidFill>
              <a:latin typeface="Arial Narrow" panose="020B0604020202020204" pitchFamily="34" charset="0"/>
              <a:cs typeface="Arial Narrow" panose="020B0604020202020204" pitchFamily="34" charset="0"/>
            </a:endParaRPr>
          </a:p>
          <a:p>
            <a:pPr marL="228600" indent="-228600">
              <a:buFont typeface="+mj-lt"/>
              <a:buAutoNum type="arabicPeriod"/>
            </a:pPr>
            <a:r>
              <a:rPr lang="en-US" altLang="en-US" sz="700" dirty="0">
                <a:solidFill>
                  <a:schemeClr val="tx1">
                    <a:lumMod val="65000"/>
                    <a:lumOff val="35000"/>
                  </a:schemeClr>
                </a:solidFill>
                <a:latin typeface="Arial Narrow" panose="020B0604020202020204" pitchFamily="34" charset="0"/>
                <a:cs typeface="Arial Narrow" panose="020B0604020202020204" pitchFamily="34" charset="0"/>
              </a:rPr>
              <a:t>Summarize steps in the research. Tell the reader what you did and how you did it. Summarize </a:t>
            </a:r>
          </a:p>
          <a:p>
            <a:pPr marL="228600" indent="-228600">
              <a:buFont typeface="+mj-lt"/>
              <a:buAutoNum type="arabicPeriod"/>
            </a:pPr>
            <a:endParaRPr lang="en-US" altLang="en-US" sz="700" dirty="0">
              <a:solidFill>
                <a:schemeClr val="tx1">
                  <a:lumMod val="65000"/>
                  <a:lumOff val="35000"/>
                </a:schemeClr>
              </a:solidFill>
              <a:latin typeface="Arial Narrow" panose="020B0604020202020204" pitchFamily="34" charset="0"/>
              <a:cs typeface="Arial Narrow" panose="020B0604020202020204" pitchFamily="34" charset="0"/>
            </a:endParaRPr>
          </a:p>
          <a:p>
            <a:pPr marL="228600" indent="-228600">
              <a:buFont typeface="+mj-lt"/>
              <a:buAutoNum type="arabicPeriod"/>
            </a:pPr>
            <a:r>
              <a:rPr lang="en-US" altLang="en-US" sz="700" dirty="0">
                <a:solidFill>
                  <a:schemeClr val="tx1">
                    <a:lumMod val="65000"/>
                    <a:lumOff val="35000"/>
                  </a:schemeClr>
                </a:solidFill>
                <a:latin typeface="Arial Narrow" panose="020B0604020202020204" pitchFamily="34" charset="0"/>
                <a:cs typeface="Arial Narrow" panose="020B0604020202020204" pitchFamily="34" charset="0"/>
              </a:rPr>
              <a:t>Summarize steps in the research. Tell the reader what you did and how you did it. Break up your space with bulleted text. Summarize steps in the research. Tell the reader what you did and how you did it. </a:t>
            </a:r>
            <a:br>
              <a:rPr lang="en-US" altLang="en-US" sz="700" dirty="0">
                <a:solidFill>
                  <a:schemeClr val="tx1">
                    <a:lumMod val="65000"/>
                    <a:lumOff val="35000"/>
                  </a:schemeClr>
                </a:solidFill>
                <a:latin typeface="Arial Narrow" panose="020B0604020202020204" pitchFamily="34" charset="0"/>
                <a:cs typeface="Arial Narrow" panose="020B0604020202020204" pitchFamily="34" charset="0"/>
              </a:rPr>
            </a:br>
            <a:endParaRPr lang="en-US" altLang="en-US" sz="700" dirty="0">
              <a:solidFill>
                <a:schemeClr val="tx1">
                  <a:lumMod val="65000"/>
                  <a:lumOff val="35000"/>
                </a:schemeClr>
              </a:solidFill>
              <a:latin typeface="Arial Narrow" panose="020B0604020202020204" pitchFamily="34" charset="0"/>
              <a:cs typeface="Arial Narrow" panose="020B0604020202020204" pitchFamily="34" charset="0"/>
            </a:endParaRPr>
          </a:p>
          <a:p>
            <a:pPr marL="228600" indent="-228600">
              <a:buFont typeface="+mj-lt"/>
              <a:buAutoNum type="arabicPeriod"/>
            </a:pPr>
            <a:r>
              <a:rPr lang="en-US" altLang="en-US" sz="700" dirty="0">
                <a:solidFill>
                  <a:schemeClr val="tx1">
                    <a:lumMod val="65000"/>
                    <a:lumOff val="35000"/>
                  </a:schemeClr>
                </a:solidFill>
                <a:latin typeface="Arial Narrow" panose="020B0604020202020204" pitchFamily="34" charset="0"/>
                <a:cs typeface="Arial Narrow" panose="020B0604020202020204" pitchFamily="34" charset="0"/>
              </a:rPr>
              <a:t>Summarize steps in the research. Tell the reader what you did and how you did it. Summarize steps in the research. Tell the reader what you did and how you did it.</a:t>
            </a:r>
          </a:p>
          <a:p>
            <a:pPr marL="228600" indent="-228600">
              <a:buFont typeface="+mj-lt"/>
              <a:buAutoNum type="arabicPeriod"/>
            </a:pPr>
            <a:endParaRPr lang="en-US" sz="700" dirty="0">
              <a:solidFill>
                <a:schemeClr val="tx1">
                  <a:lumMod val="65000"/>
                  <a:lumOff val="35000"/>
                </a:schemeClr>
              </a:solidFill>
            </a:endParaRPr>
          </a:p>
        </p:txBody>
      </p:sp>
      <p:sp>
        <p:nvSpPr>
          <p:cNvPr id="55" name="TextBox 54">
            <a:extLst>
              <a:ext uri="{FF2B5EF4-FFF2-40B4-BE49-F238E27FC236}">
                <a16:creationId xmlns:a16="http://schemas.microsoft.com/office/drawing/2014/main" id="{432FB87D-82D1-EF40-B8AC-393231D22A05}"/>
              </a:ext>
            </a:extLst>
          </p:cNvPr>
          <p:cNvSpPr txBox="1"/>
          <p:nvPr/>
        </p:nvSpPr>
        <p:spPr>
          <a:xfrm>
            <a:off x="3599777" y="2251289"/>
            <a:ext cx="2043199" cy="184666"/>
          </a:xfrm>
          <a:prstGeom prst="rect">
            <a:avLst/>
          </a:prstGeom>
          <a:noFill/>
        </p:spPr>
        <p:txBody>
          <a:bodyPr wrap="square" lIns="0" tIns="0" rIns="0" bIns="0" rtlCol="0">
            <a:spAutoFit/>
          </a:bodyPr>
          <a:lstStyle/>
          <a:p>
            <a:r>
              <a:rPr lang="en-US" altLang="en-US" sz="600" dirty="0">
                <a:solidFill>
                  <a:schemeClr val="tx1">
                    <a:lumMod val="65000"/>
                    <a:lumOff val="35000"/>
                  </a:schemeClr>
                </a:solidFill>
                <a:latin typeface="Arial Narrow" panose="020B0604020202020204" pitchFamily="34" charset="0"/>
                <a:cs typeface="Arial Narrow" panose="020B0604020202020204" pitchFamily="34" charset="0"/>
              </a:rPr>
              <a:t>Put pictures, graphs, tables, or diagram here. This follows figure format. This is Arial 7 point.</a:t>
            </a:r>
            <a:endParaRPr lang="en-US" sz="600" dirty="0">
              <a:solidFill>
                <a:schemeClr val="tx1">
                  <a:lumMod val="65000"/>
                  <a:lumOff val="35000"/>
                </a:schemeClr>
              </a:solidFill>
            </a:endParaRPr>
          </a:p>
        </p:txBody>
      </p:sp>
      <p:sp>
        <p:nvSpPr>
          <p:cNvPr id="57" name="TextBox 56">
            <a:extLst>
              <a:ext uri="{FF2B5EF4-FFF2-40B4-BE49-F238E27FC236}">
                <a16:creationId xmlns:a16="http://schemas.microsoft.com/office/drawing/2014/main" id="{091BA513-5A78-4843-95B6-ADF0ED9483A5}"/>
              </a:ext>
            </a:extLst>
          </p:cNvPr>
          <p:cNvSpPr txBox="1"/>
          <p:nvPr/>
        </p:nvSpPr>
        <p:spPr>
          <a:xfrm>
            <a:off x="2144749" y="3665735"/>
            <a:ext cx="867413" cy="230832"/>
          </a:xfrm>
          <a:prstGeom prst="rect">
            <a:avLst/>
          </a:prstGeom>
          <a:noFill/>
        </p:spPr>
        <p:txBody>
          <a:bodyPr wrap="square" lIns="0" tIns="0" rIns="0" bIns="0" rtlCol="0">
            <a:spAutoFit/>
          </a:bodyPr>
          <a:lstStyle/>
          <a:p>
            <a:r>
              <a:rPr lang="en-US" altLang="en-US" sz="500" b="1" dirty="0">
                <a:solidFill>
                  <a:schemeClr val="tx1">
                    <a:lumMod val="65000"/>
                    <a:lumOff val="35000"/>
                  </a:schemeClr>
                </a:solidFill>
                <a:latin typeface="Arial Narrow" panose="020B0604020202020204" pitchFamily="34" charset="0"/>
                <a:cs typeface="Arial Narrow" panose="020B0604020202020204" pitchFamily="34" charset="0"/>
              </a:rPr>
              <a:t>Figure 2. </a:t>
            </a:r>
            <a:r>
              <a:rPr lang="en-US" altLang="en-US" sz="500" dirty="0">
                <a:solidFill>
                  <a:schemeClr val="tx1">
                    <a:lumMod val="65000"/>
                    <a:lumOff val="35000"/>
                  </a:schemeClr>
                </a:solidFill>
                <a:latin typeface="Arial Narrow" panose="020B0604020202020204" pitchFamily="34" charset="0"/>
                <a:cs typeface="Arial Narrow" panose="020B0604020202020204" pitchFamily="34" charset="0"/>
              </a:rPr>
              <a:t>Put pictures, graphs, tables, or diagram here. This follows figure format. This is Arial  </a:t>
            </a:r>
            <a:r>
              <a:rPr lang="en-US" altLang="en-US" sz="500" dirty="0" err="1">
                <a:solidFill>
                  <a:schemeClr val="tx1">
                    <a:lumMod val="65000"/>
                    <a:lumOff val="35000"/>
                  </a:schemeClr>
                </a:solidFill>
                <a:latin typeface="Arial Narrow" panose="020B0604020202020204" pitchFamily="34" charset="0"/>
                <a:cs typeface="Arial Narrow" panose="020B0604020202020204" pitchFamily="34" charset="0"/>
              </a:rPr>
              <a:t>Narror</a:t>
            </a:r>
            <a:r>
              <a:rPr lang="en-US" altLang="en-US" sz="500" dirty="0">
                <a:solidFill>
                  <a:schemeClr val="tx1">
                    <a:lumMod val="65000"/>
                    <a:lumOff val="35000"/>
                  </a:schemeClr>
                </a:solidFill>
                <a:latin typeface="Arial Narrow" panose="020B0604020202020204" pitchFamily="34" charset="0"/>
                <a:cs typeface="Arial Narrow" panose="020B0604020202020204" pitchFamily="34" charset="0"/>
              </a:rPr>
              <a:t> 5-point.</a:t>
            </a:r>
            <a:endParaRPr lang="en-US" sz="500" dirty="0">
              <a:solidFill>
                <a:schemeClr val="tx1">
                  <a:lumMod val="65000"/>
                  <a:lumOff val="35000"/>
                </a:schemeClr>
              </a:solidFill>
            </a:endParaRPr>
          </a:p>
        </p:txBody>
      </p:sp>
      <p:pic>
        <p:nvPicPr>
          <p:cNvPr id="63" name="Picture 62" descr="A medical manikin">
            <a:extLst>
              <a:ext uri="{FF2B5EF4-FFF2-40B4-BE49-F238E27FC236}">
                <a16:creationId xmlns:a16="http://schemas.microsoft.com/office/drawing/2014/main" id="{4D2A3D94-B158-CB49-9B48-490E7CAC6F28}"/>
              </a:ext>
            </a:extLst>
          </p:cNvPr>
          <p:cNvPicPr>
            <a:picLocks noChangeAspect="1"/>
          </p:cNvPicPr>
          <p:nvPr/>
        </p:nvPicPr>
        <p:blipFill rotWithShape="1">
          <a:blip r:embed="rId3"/>
          <a:srcRect l="12988" t="9045" r="-10543" b="-9045"/>
          <a:stretch/>
        </p:blipFill>
        <p:spPr>
          <a:xfrm>
            <a:off x="3205097" y="1923748"/>
            <a:ext cx="1516438" cy="1010961"/>
          </a:xfrm>
          <a:prstGeom prst="rect">
            <a:avLst/>
          </a:prstGeom>
        </p:spPr>
      </p:pic>
      <p:sp>
        <p:nvSpPr>
          <p:cNvPr id="65" name="TextBox 64">
            <a:extLst>
              <a:ext uri="{FF2B5EF4-FFF2-40B4-BE49-F238E27FC236}">
                <a16:creationId xmlns:a16="http://schemas.microsoft.com/office/drawing/2014/main" id="{7CB67E56-6922-3540-864B-2F20F11BD0F1}"/>
              </a:ext>
            </a:extLst>
          </p:cNvPr>
          <p:cNvSpPr txBox="1"/>
          <p:nvPr/>
        </p:nvSpPr>
        <p:spPr>
          <a:xfrm>
            <a:off x="3205094" y="2883388"/>
            <a:ext cx="1374010" cy="153888"/>
          </a:xfrm>
          <a:prstGeom prst="rect">
            <a:avLst/>
          </a:prstGeom>
          <a:noFill/>
        </p:spPr>
        <p:txBody>
          <a:bodyPr wrap="square" lIns="0" tIns="0" rIns="0" bIns="0" rtlCol="0">
            <a:spAutoFit/>
          </a:bodyPr>
          <a:lstStyle/>
          <a:p>
            <a:r>
              <a:rPr lang="en-US" altLang="en-US" sz="500" dirty="0">
                <a:solidFill>
                  <a:schemeClr val="tx1">
                    <a:lumMod val="65000"/>
                    <a:lumOff val="35000"/>
                  </a:schemeClr>
                </a:solidFill>
                <a:latin typeface="Arial Narrow" panose="020B0604020202020204" pitchFamily="34" charset="0"/>
                <a:cs typeface="Arial Narrow" panose="020B0604020202020204" pitchFamily="34" charset="0"/>
              </a:rPr>
              <a:t>Put pictures, graphs, tables, or diagram here. </a:t>
            </a:r>
          </a:p>
          <a:p>
            <a:r>
              <a:rPr lang="en-US" altLang="en-US" sz="500" dirty="0">
                <a:solidFill>
                  <a:schemeClr val="tx1">
                    <a:lumMod val="65000"/>
                    <a:lumOff val="35000"/>
                  </a:schemeClr>
                </a:solidFill>
                <a:latin typeface="Arial Narrow" panose="020B0604020202020204" pitchFamily="34" charset="0"/>
                <a:cs typeface="Arial Narrow" panose="020B0604020202020204" pitchFamily="34" charset="0"/>
              </a:rPr>
              <a:t>This follows figure format. This is Arial Narrow  5-point.</a:t>
            </a:r>
            <a:endParaRPr lang="en-US" sz="500" dirty="0">
              <a:solidFill>
                <a:schemeClr val="tx1">
                  <a:lumMod val="65000"/>
                  <a:lumOff val="35000"/>
                </a:schemeClr>
              </a:solidFill>
            </a:endParaRPr>
          </a:p>
        </p:txBody>
      </p:sp>
      <p:sp>
        <p:nvSpPr>
          <p:cNvPr id="67" name="TextBox 66">
            <a:extLst>
              <a:ext uri="{FF2B5EF4-FFF2-40B4-BE49-F238E27FC236}">
                <a16:creationId xmlns:a16="http://schemas.microsoft.com/office/drawing/2014/main" id="{F014FF5F-710F-E24B-94D8-11F3F684B168}"/>
              </a:ext>
            </a:extLst>
          </p:cNvPr>
          <p:cNvSpPr txBox="1"/>
          <p:nvPr/>
        </p:nvSpPr>
        <p:spPr>
          <a:xfrm>
            <a:off x="4621376" y="2886337"/>
            <a:ext cx="1354872" cy="153888"/>
          </a:xfrm>
          <a:prstGeom prst="rect">
            <a:avLst/>
          </a:prstGeom>
          <a:noFill/>
        </p:spPr>
        <p:txBody>
          <a:bodyPr wrap="square" lIns="0" tIns="0" rIns="0" bIns="0" rtlCol="0">
            <a:spAutoFit/>
          </a:bodyPr>
          <a:lstStyle/>
          <a:p>
            <a:r>
              <a:rPr lang="en-US" altLang="en-US" sz="500" dirty="0">
                <a:solidFill>
                  <a:schemeClr val="tx1">
                    <a:lumMod val="65000"/>
                    <a:lumOff val="35000"/>
                  </a:schemeClr>
                </a:solidFill>
                <a:latin typeface="Arial Narrow" panose="020B0604020202020204" pitchFamily="34" charset="0"/>
                <a:cs typeface="Arial Narrow" panose="020B0604020202020204" pitchFamily="34" charset="0"/>
              </a:rPr>
              <a:t>Put pictures, graphs, tables, or diagram here. This follows figure format. This is Arial  Narrow 5-point.</a:t>
            </a:r>
            <a:endParaRPr lang="en-US" sz="500" dirty="0">
              <a:solidFill>
                <a:schemeClr val="tx1">
                  <a:lumMod val="65000"/>
                  <a:lumOff val="35000"/>
                </a:schemeClr>
              </a:solidFill>
            </a:endParaRPr>
          </a:p>
        </p:txBody>
      </p:sp>
      <p:pic>
        <p:nvPicPr>
          <p:cNvPr id="68" name="Picture 67" descr="A medical manikin">
            <a:extLst>
              <a:ext uri="{FF2B5EF4-FFF2-40B4-BE49-F238E27FC236}">
                <a16:creationId xmlns:a16="http://schemas.microsoft.com/office/drawing/2014/main" id="{85B9769D-8B1F-B149-B051-643D6ED0DE1D}"/>
              </a:ext>
            </a:extLst>
          </p:cNvPr>
          <p:cNvPicPr>
            <a:picLocks noChangeAspect="1"/>
          </p:cNvPicPr>
          <p:nvPr/>
        </p:nvPicPr>
        <p:blipFill rotWithShape="1">
          <a:blip r:embed="rId3"/>
          <a:srcRect l="12987" t="9045" r="-10544" b="-9045"/>
          <a:stretch/>
        </p:blipFill>
        <p:spPr>
          <a:xfrm>
            <a:off x="4621376" y="1922530"/>
            <a:ext cx="1516438" cy="1010961"/>
          </a:xfrm>
          <a:prstGeom prst="rect">
            <a:avLst/>
          </a:prstGeom>
        </p:spPr>
      </p:pic>
      <p:sp>
        <p:nvSpPr>
          <p:cNvPr id="69" name="TextBox 68">
            <a:extLst>
              <a:ext uri="{FF2B5EF4-FFF2-40B4-BE49-F238E27FC236}">
                <a16:creationId xmlns:a16="http://schemas.microsoft.com/office/drawing/2014/main" id="{AB7605AC-433C-114E-ABA8-3158C045F348}"/>
              </a:ext>
            </a:extLst>
          </p:cNvPr>
          <p:cNvSpPr txBox="1"/>
          <p:nvPr/>
        </p:nvSpPr>
        <p:spPr>
          <a:xfrm>
            <a:off x="6180087" y="1901727"/>
            <a:ext cx="2763497" cy="933589"/>
          </a:xfrm>
          <a:prstGeom prst="rect">
            <a:avLst/>
          </a:prstGeom>
          <a:noFill/>
          <a:ln>
            <a:noFill/>
          </a:ln>
        </p:spPr>
        <p:txBody>
          <a:bodyPr wrap="square" lIns="0" tIns="0" rIns="0" bIns="0" rtlCol="0">
            <a:spAutoFit/>
          </a:bodyPr>
          <a:lstStyle/>
          <a:p>
            <a:pPr>
              <a:spcAft>
                <a:spcPts val="200"/>
              </a:spcAft>
            </a:pPr>
            <a:r>
              <a:rPr lang="en-US" altLang="en-US" sz="1000" b="1" dirty="0">
                <a:solidFill>
                  <a:srgbClr val="000E2F"/>
                </a:solidFill>
                <a:latin typeface="Arial" charset="0"/>
              </a:rPr>
              <a:t>Conclusion</a:t>
            </a:r>
          </a:p>
          <a:p>
            <a:pPr>
              <a:spcAft>
                <a:spcPts val="200"/>
              </a:spcAft>
            </a:pPr>
            <a:r>
              <a:rPr lang="en-US" altLang="en-US" sz="700" dirty="0">
                <a:solidFill>
                  <a:schemeClr val="tx1">
                    <a:lumMod val="65000"/>
                    <a:lumOff val="35000"/>
                  </a:schemeClr>
                </a:solidFill>
                <a:latin typeface="Arial Narrow" panose="020B0604020202020204" pitchFamily="34" charset="0"/>
                <a:cs typeface="Arial Narrow" panose="020B0604020202020204" pitchFamily="34" charset="0"/>
              </a:rPr>
              <a:t>Open with a clear statement of the support or nonsupport  of your original hypothesis. Evaluate and interpret the implications of your results and draw inferences from them. Emphasize any theoretical consequences of the results and the validity of your conclusions. Open with a clear statement of the support or nonsupport  of your original hypothesis. Evaluate and interpret the implications of your results and draw inferences from them. Emphasize any theoretical consequences of the results and the validity of your conclusions. </a:t>
            </a:r>
          </a:p>
        </p:txBody>
      </p:sp>
      <p:sp>
        <p:nvSpPr>
          <p:cNvPr id="70" name="TextBox 69">
            <a:extLst>
              <a:ext uri="{FF2B5EF4-FFF2-40B4-BE49-F238E27FC236}">
                <a16:creationId xmlns:a16="http://schemas.microsoft.com/office/drawing/2014/main" id="{CC7E5940-D72C-4248-8FC0-F50F555667C2}"/>
              </a:ext>
            </a:extLst>
          </p:cNvPr>
          <p:cNvSpPr txBox="1"/>
          <p:nvPr/>
        </p:nvSpPr>
        <p:spPr>
          <a:xfrm>
            <a:off x="6169184" y="3831414"/>
            <a:ext cx="2763497" cy="825867"/>
          </a:xfrm>
          <a:prstGeom prst="rect">
            <a:avLst/>
          </a:prstGeom>
          <a:noFill/>
          <a:ln>
            <a:noFill/>
          </a:ln>
        </p:spPr>
        <p:txBody>
          <a:bodyPr wrap="square" lIns="0" tIns="0" rIns="0" bIns="0" rtlCol="0">
            <a:spAutoFit/>
          </a:bodyPr>
          <a:lstStyle/>
          <a:p>
            <a:pPr>
              <a:spcAft>
                <a:spcPts val="200"/>
              </a:spcAft>
            </a:pPr>
            <a:r>
              <a:rPr lang="en-US" altLang="en-US" sz="1000" b="1" dirty="0">
                <a:solidFill>
                  <a:srgbClr val="000E2F"/>
                </a:solidFill>
                <a:latin typeface="Arial" charset="0"/>
              </a:rPr>
              <a:t>Significance</a:t>
            </a:r>
          </a:p>
          <a:p>
            <a:r>
              <a:rPr lang="en-US" altLang="en-US" sz="700" dirty="0">
                <a:solidFill>
                  <a:schemeClr val="tx1">
                    <a:lumMod val="65000"/>
                    <a:lumOff val="35000"/>
                  </a:schemeClr>
                </a:solidFill>
                <a:latin typeface="Arial Narrow" panose="020B0604020202020204" pitchFamily="34" charset="0"/>
                <a:cs typeface="Arial Narrow" panose="020B0604020202020204" pitchFamily="34" charset="0"/>
              </a:rPr>
              <a:t>What larger issues hinge on the findings? How can the findings be linked to other related phenomena? What needs to be known for such links to be forged? Are applications warranted on the basis of this research? </a:t>
            </a:r>
          </a:p>
          <a:p>
            <a:endParaRPr lang="en-US" altLang="en-US" sz="700" dirty="0">
              <a:solidFill>
                <a:schemeClr val="tx1">
                  <a:lumMod val="65000"/>
                  <a:lumOff val="35000"/>
                </a:schemeClr>
              </a:solidFill>
              <a:latin typeface="Arial Narrow" panose="020B0604020202020204" pitchFamily="34" charset="0"/>
              <a:cs typeface="Arial Narrow" panose="020B0604020202020204" pitchFamily="34" charset="0"/>
            </a:endParaRPr>
          </a:p>
          <a:p>
            <a:r>
              <a:rPr lang="en-US" altLang="en-US" sz="700" dirty="0">
                <a:solidFill>
                  <a:schemeClr val="tx1">
                    <a:lumMod val="65000"/>
                    <a:lumOff val="35000"/>
                  </a:schemeClr>
                </a:solidFill>
                <a:latin typeface="Arial Narrow" panose="020B0604020202020204" pitchFamily="34" charset="0"/>
                <a:cs typeface="Arial Narrow" panose="020B0604020202020204" pitchFamily="34" charset="0"/>
              </a:rPr>
              <a:t>The responses to these questions are the core of your contribution and justify why readers outside of your own specialty should be interested in your findings. </a:t>
            </a:r>
          </a:p>
        </p:txBody>
      </p:sp>
      <p:sp>
        <p:nvSpPr>
          <p:cNvPr id="71" name="Rectangle 52">
            <a:extLst>
              <a:ext uri="{FF2B5EF4-FFF2-40B4-BE49-F238E27FC236}">
                <a16:creationId xmlns:a16="http://schemas.microsoft.com/office/drawing/2014/main" id="{6F97FEB4-2488-544B-9F8F-D3E598439552}"/>
              </a:ext>
            </a:extLst>
          </p:cNvPr>
          <p:cNvSpPr>
            <a:spLocks noChangeArrowheads="1"/>
          </p:cNvSpPr>
          <p:nvPr/>
        </p:nvSpPr>
        <p:spPr bwMode="auto">
          <a:xfrm>
            <a:off x="6169184" y="3541014"/>
            <a:ext cx="1358536" cy="93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6267" tIns="8133" rIns="16267" bIns="8133">
            <a:spAutoFit/>
          </a:bodyPr>
          <a:lstStyle>
            <a:lvl1pPr defTabSz="909638">
              <a:defRPr sz="2400" b="1" i="1">
                <a:solidFill>
                  <a:schemeClr val="tx1"/>
                </a:solidFill>
                <a:latin typeface="Times" charset="0"/>
              </a:defRPr>
            </a:lvl1pPr>
            <a:lvl2pPr marL="742950" indent="-285750" defTabSz="909638">
              <a:defRPr sz="2400" b="1" i="1">
                <a:solidFill>
                  <a:schemeClr val="tx1"/>
                </a:solidFill>
                <a:latin typeface="Times" charset="0"/>
              </a:defRPr>
            </a:lvl2pPr>
            <a:lvl3pPr marL="1143000" indent="-228600" defTabSz="909638">
              <a:defRPr sz="2400" b="1" i="1">
                <a:solidFill>
                  <a:schemeClr val="tx1"/>
                </a:solidFill>
                <a:latin typeface="Times" charset="0"/>
              </a:defRPr>
            </a:lvl3pPr>
            <a:lvl4pPr marL="1600200" indent="-228600" defTabSz="909638">
              <a:defRPr sz="2400" b="1" i="1">
                <a:solidFill>
                  <a:schemeClr val="tx1"/>
                </a:solidFill>
                <a:latin typeface="Times" charset="0"/>
              </a:defRPr>
            </a:lvl4pPr>
            <a:lvl5pPr marL="2057400" indent="-228600" defTabSz="909638">
              <a:defRPr sz="2400" b="1" i="1">
                <a:solidFill>
                  <a:schemeClr val="tx1"/>
                </a:solidFill>
                <a:latin typeface="Times" charset="0"/>
              </a:defRPr>
            </a:lvl5pPr>
            <a:lvl6pPr marL="2514600" indent="-228600" algn="ctr" defTabSz="909638" eaLnBrk="0" fontAlgn="base" hangingPunct="0">
              <a:spcBef>
                <a:spcPct val="0"/>
              </a:spcBef>
              <a:spcAft>
                <a:spcPct val="0"/>
              </a:spcAft>
              <a:defRPr sz="2400" b="1" i="1">
                <a:solidFill>
                  <a:schemeClr val="tx1"/>
                </a:solidFill>
                <a:latin typeface="Times" charset="0"/>
              </a:defRPr>
            </a:lvl6pPr>
            <a:lvl7pPr marL="2971800" indent="-228600" algn="ctr" defTabSz="909638" eaLnBrk="0" fontAlgn="base" hangingPunct="0">
              <a:spcBef>
                <a:spcPct val="0"/>
              </a:spcBef>
              <a:spcAft>
                <a:spcPct val="0"/>
              </a:spcAft>
              <a:defRPr sz="2400" b="1" i="1">
                <a:solidFill>
                  <a:schemeClr val="tx1"/>
                </a:solidFill>
                <a:latin typeface="Times" charset="0"/>
              </a:defRPr>
            </a:lvl7pPr>
            <a:lvl8pPr marL="3429000" indent="-228600" algn="ctr" defTabSz="909638" eaLnBrk="0" fontAlgn="base" hangingPunct="0">
              <a:spcBef>
                <a:spcPct val="0"/>
              </a:spcBef>
              <a:spcAft>
                <a:spcPct val="0"/>
              </a:spcAft>
              <a:defRPr sz="2400" b="1" i="1">
                <a:solidFill>
                  <a:schemeClr val="tx1"/>
                </a:solidFill>
                <a:latin typeface="Times" charset="0"/>
              </a:defRPr>
            </a:lvl8pPr>
            <a:lvl9pPr marL="3886200" indent="-228600" algn="ctr" defTabSz="909638" eaLnBrk="0" fontAlgn="base" hangingPunct="0">
              <a:spcBef>
                <a:spcPct val="0"/>
              </a:spcBef>
              <a:spcAft>
                <a:spcPct val="0"/>
              </a:spcAft>
              <a:defRPr sz="2400" b="1" i="1">
                <a:solidFill>
                  <a:schemeClr val="tx1"/>
                </a:solidFill>
                <a:latin typeface="Times" charset="0"/>
              </a:defRPr>
            </a:lvl9pPr>
          </a:lstStyle>
          <a:p>
            <a:pPr algn="l"/>
            <a:r>
              <a:rPr lang="en-US" altLang="en-US" sz="500" i="0" dirty="0">
                <a:solidFill>
                  <a:schemeClr val="tx1">
                    <a:lumMod val="65000"/>
                    <a:lumOff val="35000"/>
                  </a:schemeClr>
                </a:solidFill>
                <a:latin typeface="Arial Narrow" panose="020B0604020202020204" pitchFamily="34" charset="0"/>
                <a:cs typeface="Arial Narrow" panose="020B0604020202020204" pitchFamily="34" charset="0"/>
              </a:rPr>
              <a:t>Figure 3, Note: </a:t>
            </a:r>
            <a:r>
              <a:rPr lang="en-US" altLang="en-US" sz="500" b="0" i="0" dirty="0">
                <a:solidFill>
                  <a:schemeClr val="tx1">
                    <a:lumMod val="65000"/>
                    <a:lumOff val="35000"/>
                  </a:schemeClr>
                </a:solidFill>
                <a:latin typeface="Arial Narrow" panose="020B0604020202020204" pitchFamily="34" charset="0"/>
                <a:cs typeface="Arial Narrow" panose="020B0604020202020204" pitchFamily="34" charset="0"/>
              </a:rPr>
              <a:t>You can put a note about the chart here. </a:t>
            </a:r>
          </a:p>
        </p:txBody>
      </p:sp>
      <p:graphicFrame>
        <p:nvGraphicFramePr>
          <p:cNvPr id="33" name="Object 319">
            <a:extLst>
              <a:ext uri="{FF2B5EF4-FFF2-40B4-BE49-F238E27FC236}">
                <a16:creationId xmlns:a16="http://schemas.microsoft.com/office/drawing/2014/main" id="{37402D45-E9E8-844A-BD79-DFDF207BE87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13839536"/>
              </p:ext>
            </p:extLst>
          </p:nvPr>
        </p:nvGraphicFramePr>
        <p:xfrm>
          <a:off x="6180086" y="2922271"/>
          <a:ext cx="1846595" cy="598920"/>
        </p:xfrm>
        <a:graphic>
          <a:graphicData uri="http://schemas.openxmlformats.org/presentationml/2006/ole">
            <mc:AlternateContent xmlns:mc="http://schemas.openxmlformats.org/markup-compatibility/2006">
              <mc:Choice xmlns:v="urn:schemas-microsoft-com:vml" Requires="v">
                <p:oleObj name="Chart" r:id="rId4" imgW="11811023" imgH="3314700" progId="MSGraph.Chart.8">
                  <p:embed followColorScheme="full"/>
                </p:oleObj>
              </mc:Choice>
              <mc:Fallback>
                <p:oleObj name="Chart" r:id="rId4" imgW="11811023" imgH="3314700" progId="MSGraph.Chart.8">
                  <p:embed followColorScheme="full"/>
                  <p:pic>
                    <p:nvPicPr>
                      <p:cNvPr id="65" name="Object 3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0086" y="2922271"/>
                        <a:ext cx="1846595" cy="598920"/>
                      </a:xfrm>
                      <a:prstGeom prst="rect">
                        <a:avLst/>
                      </a:prstGeom>
                      <a:solidFill>
                        <a:schemeClr val="tx2">
                          <a:lumMod val="20000"/>
                          <a:lumOff val="80000"/>
                        </a:schemeClr>
                      </a:solidFill>
                      <a:ln>
                        <a:noFill/>
                      </a:ln>
                      <a:effectLst/>
                    </p:spPr>
                  </p:pic>
                </p:oleObj>
              </mc:Fallback>
            </mc:AlternateContent>
          </a:graphicData>
        </a:graphic>
      </p:graphicFrame>
      <p:graphicFrame>
        <p:nvGraphicFramePr>
          <p:cNvPr id="37" name="Object 319">
            <a:extLst>
              <a:ext uri="{FF2B5EF4-FFF2-40B4-BE49-F238E27FC236}">
                <a16:creationId xmlns:a16="http://schemas.microsoft.com/office/drawing/2014/main" id="{F9EEA3E2-DD11-9349-A2D9-C274E8BCAE3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16901633"/>
              </p:ext>
            </p:extLst>
          </p:nvPr>
        </p:nvGraphicFramePr>
        <p:xfrm>
          <a:off x="211319" y="3278533"/>
          <a:ext cx="1846595" cy="598920"/>
        </p:xfrm>
        <a:graphic>
          <a:graphicData uri="http://schemas.openxmlformats.org/presentationml/2006/ole">
            <mc:AlternateContent xmlns:mc="http://schemas.openxmlformats.org/markup-compatibility/2006">
              <mc:Choice xmlns:v="urn:schemas-microsoft-com:vml" Requires="v">
                <p:oleObj name="Chart" r:id="rId4" imgW="11811023" imgH="3314700" progId="MSGraph.Chart.8">
                  <p:embed followColorScheme="full"/>
                </p:oleObj>
              </mc:Choice>
              <mc:Fallback>
                <p:oleObj name="Chart" r:id="rId4" imgW="11811023" imgH="3314700" progId="MSGraph.Chart.8">
                  <p:embed followColorScheme="full"/>
                  <p:pic>
                    <p:nvPicPr>
                      <p:cNvPr id="36" name="Object 319">
                        <a:extLst>
                          <a:ext uri="{FF2B5EF4-FFF2-40B4-BE49-F238E27FC236}">
                            <a16:creationId xmlns:a16="http://schemas.microsoft.com/office/drawing/2014/main" id="{1E56F322-B099-3D4B-8E98-522A9C0E0D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319" y="3278533"/>
                        <a:ext cx="1846595" cy="598920"/>
                      </a:xfrm>
                      <a:prstGeom prst="rect">
                        <a:avLst/>
                      </a:prstGeom>
                      <a:solidFill>
                        <a:schemeClr val="tx2">
                          <a:lumMod val="20000"/>
                          <a:lumOff val="80000"/>
                        </a:schemeClr>
                      </a:solidFill>
                      <a:ln>
                        <a:noFill/>
                      </a:ln>
                      <a:effectLst/>
                    </p:spPr>
                  </p:pic>
                </p:oleObj>
              </mc:Fallback>
            </mc:AlternateContent>
          </a:graphicData>
        </a:graphic>
      </p:graphicFrame>
      <p:sp>
        <p:nvSpPr>
          <p:cNvPr id="34" name="TextBox 33">
            <a:extLst>
              <a:ext uri="{FF2B5EF4-FFF2-40B4-BE49-F238E27FC236}">
                <a16:creationId xmlns:a16="http://schemas.microsoft.com/office/drawing/2014/main" id="{003286C8-82E4-1F4F-BB07-FFC9C0D2CC2A}"/>
              </a:ext>
            </a:extLst>
          </p:cNvPr>
          <p:cNvSpPr txBox="1"/>
          <p:nvPr/>
        </p:nvSpPr>
        <p:spPr>
          <a:xfrm>
            <a:off x="6169183" y="4817778"/>
            <a:ext cx="2763497" cy="502702"/>
          </a:xfrm>
          <a:prstGeom prst="rect">
            <a:avLst/>
          </a:prstGeom>
          <a:noFill/>
          <a:ln>
            <a:noFill/>
          </a:ln>
        </p:spPr>
        <p:txBody>
          <a:bodyPr wrap="square" lIns="0" tIns="0" rIns="0" bIns="0" rtlCol="0">
            <a:spAutoFit/>
          </a:bodyPr>
          <a:lstStyle/>
          <a:p>
            <a:pPr>
              <a:spcAft>
                <a:spcPts val="200"/>
              </a:spcAft>
            </a:pPr>
            <a:r>
              <a:rPr lang="en-US" altLang="en-US" sz="1000" b="1" dirty="0">
                <a:solidFill>
                  <a:srgbClr val="000E2F"/>
                </a:solidFill>
                <a:latin typeface="Arial" charset="0"/>
              </a:rPr>
              <a:t>Acknowledgements</a:t>
            </a:r>
          </a:p>
          <a:p>
            <a:r>
              <a:rPr lang="en-US" altLang="en-US" sz="700" dirty="0">
                <a:solidFill>
                  <a:schemeClr val="tx1">
                    <a:lumMod val="65000"/>
                    <a:lumOff val="35000"/>
                  </a:schemeClr>
                </a:solidFill>
                <a:latin typeface="Arial Narrow" panose="020B0604020202020204" pitchFamily="34" charset="0"/>
                <a:cs typeface="Arial Narrow" panose="020B0604020202020204" pitchFamily="34" charset="0"/>
              </a:rPr>
              <a:t>Thank those who helped you carry out your research. Be sure to organize the names so that those who helped you the most are listed first.</a:t>
            </a:r>
          </a:p>
          <a:p>
            <a:endParaRPr lang="en-US" altLang="en-US" sz="700" dirty="0">
              <a:solidFill>
                <a:schemeClr val="tx1">
                  <a:lumMod val="65000"/>
                  <a:lumOff val="35000"/>
                </a:schemeClr>
              </a:solidFill>
              <a:latin typeface="Arial Narrow" panose="020B0604020202020204" pitchFamily="34" charset="0"/>
              <a:cs typeface="Arial Narrow" panose="020B0604020202020204" pitchFamily="34" charset="0"/>
            </a:endParaRPr>
          </a:p>
        </p:txBody>
      </p:sp>
      <p:sp>
        <p:nvSpPr>
          <p:cNvPr id="35" name="TextBox 34">
            <a:extLst>
              <a:ext uri="{FF2B5EF4-FFF2-40B4-BE49-F238E27FC236}">
                <a16:creationId xmlns:a16="http://schemas.microsoft.com/office/drawing/2014/main" id="{B0138520-842F-8F44-9C2B-C02AD2FBEF3E}"/>
              </a:ext>
            </a:extLst>
          </p:cNvPr>
          <p:cNvSpPr txBox="1"/>
          <p:nvPr/>
        </p:nvSpPr>
        <p:spPr>
          <a:xfrm>
            <a:off x="6180086" y="5499856"/>
            <a:ext cx="2763497" cy="610424"/>
          </a:xfrm>
          <a:prstGeom prst="rect">
            <a:avLst/>
          </a:prstGeom>
          <a:noFill/>
          <a:ln>
            <a:noFill/>
          </a:ln>
        </p:spPr>
        <p:txBody>
          <a:bodyPr wrap="square" lIns="0" tIns="0" rIns="0" bIns="0" rtlCol="0">
            <a:spAutoFit/>
          </a:bodyPr>
          <a:lstStyle/>
          <a:p>
            <a:pPr>
              <a:spcAft>
                <a:spcPts val="200"/>
              </a:spcAft>
            </a:pPr>
            <a:r>
              <a:rPr lang="en-US" altLang="en-US" sz="1000" b="1" dirty="0">
                <a:solidFill>
                  <a:srgbClr val="000E2F"/>
                </a:solidFill>
                <a:latin typeface="Arial" charset="0"/>
              </a:rPr>
              <a:t>References</a:t>
            </a:r>
          </a:p>
          <a:p>
            <a:r>
              <a:rPr lang="en-US" altLang="en-US" sz="700" dirty="0">
                <a:solidFill>
                  <a:schemeClr val="tx1">
                    <a:lumMod val="65000"/>
                    <a:lumOff val="35000"/>
                  </a:schemeClr>
                </a:solidFill>
                <a:latin typeface="Arial Narrow" panose="020B0604020202020204" pitchFamily="34" charset="0"/>
                <a:cs typeface="Arial Narrow" panose="020B0604020202020204" pitchFamily="34" charset="0"/>
              </a:rPr>
              <a:t>Include all your relevant sources here. Include all your relevant sources here.  </a:t>
            </a:r>
          </a:p>
          <a:p>
            <a:r>
              <a:rPr lang="en-US" altLang="en-US" sz="700" dirty="0">
                <a:solidFill>
                  <a:schemeClr val="tx1">
                    <a:lumMod val="65000"/>
                    <a:lumOff val="35000"/>
                  </a:schemeClr>
                </a:solidFill>
                <a:latin typeface="Arial Narrow" panose="020B0604020202020204" pitchFamily="34" charset="0"/>
                <a:cs typeface="Arial Narrow" panose="020B0604020202020204" pitchFamily="34" charset="0"/>
              </a:rPr>
              <a:t>Include all your relevant sources here. Include all your relevant sources here.  </a:t>
            </a:r>
          </a:p>
          <a:p>
            <a:r>
              <a:rPr lang="en-US" altLang="en-US" sz="700" dirty="0">
                <a:solidFill>
                  <a:schemeClr val="tx1">
                    <a:lumMod val="65000"/>
                    <a:lumOff val="35000"/>
                  </a:schemeClr>
                </a:solidFill>
                <a:latin typeface="Arial Narrow" panose="020B0604020202020204" pitchFamily="34" charset="0"/>
                <a:cs typeface="Arial Narrow" panose="020B0604020202020204" pitchFamily="34" charset="0"/>
              </a:rPr>
              <a:t>Include all your relevant sources here. Include all your relevant sources here. </a:t>
            </a:r>
          </a:p>
          <a:p>
            <a:endParaRPr lang="en-US" altLang="en-US" sz="700" dirty="0">
              <a:solidFill>
                <a:schemeClr val="tx1">
                  <a:lumMod val="65000"/>
                  <a:lumOff val="35000"/>
                </a:schemeClr>
              </a:solidFill>
              <a:latin typeface="Arial Narrow" panose="020B0604020202020204" pitchFamily="34" charset="0"/>
              <a:cs typeface="Arial Narrow" panose="020B0604020202020204" pitchFamily="34" charset="0"/>
            </a:endParaRPr>
          </a:p>
        </p:txBody>
      </p:sp>
      <p:pic>
        <p:nvPicPr>
          <p:cNvPr id="6" name="Picture 5">
            <a:extLst>
              <a:ext uri="{FF2B5EF4-FFF2-40B4-BE49-F238E27FC236}">
                <a16:creationId xmlns:a16="http://schemas.microsoft.com/office/drawing/2014/main" id="{BD0147D6-97BC-2F43-AB58-A6898EC2FCE7}"/>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30912" y="141717"/>
            <a:ext cx="2538809" cy="233195"/>
          </a:xfrm>
          <a:prstGeom prst="rect">
            <a:avLst/>
          </a:prstGeom>
        </p:spPr>
      </p:pic>
      <p:pic>
        <p:nvPicPr>
          <p:cNvPr id="41" name="Picture 40" descr="A medical manikin">
            <a:extLst>
              <a:ext uri="{FF2B5EF4-FFF2-40B4-BE49-F238E27FC236}">
                <a16:creationId xmlns:a16="http://schemas.microsoft.com/office/drawing/2014/main" id="{4785DC4A-D313-434D-B17D-7F8871BCDB5F}"/>
              </a:ext>
            </a:extLst>
          </p:cNvPr>
          <p:cNvPicPr>
            <a:picLocks noChangeAspect="1"/>
          </p:cNvPicPr>
          <p:nvPr/>
        </p:nvPicPr>
        <p:blipFill rotWithShape="1">
          <a:blip r:embed="rId3"/>
          <a:srcRect l="12988" t="9045" r="-10543" b="-9045"/>
          <a:stretch/>
        </p:blipFill>
        <p:spPr>
          <a:xfrm>
            <a:off x="230915" y="4766825"/>
            <a:ext cx="1516438" cy="1010961"/>
          </a:xfrm>
          <a:prstGeom prst="rect">
            <a:avLst/>
          </a:prstGeom>
        </p:spPr>
      </p:pic>
      <p:sp>
        <p:nvSpPr>
          <p:cNvPr id="42" name="TextBox 41">
            <a:extLst>
              <a:ext uri="{FF2B5EF4-FFF2-40B4-BE49-F238E27FC236}">
                <a16:creationId xmlns:a16="http://schemas.microsoft.com/office/drawing/2014/main" id="{93246322-2C68-F14A-9F16-2C9CF31A4FA0}"/>
              </a:ext>
            </a:extLst>
          </p:cNvPr>
          <p:cNvSpPr txBox="1"/>
          <p:nvPr/>
        </p:nvSpPr>
        <p:spPr>
          <a:xfrm>
            <a:off x="230912" y="5726465"/>
            <a:ext cx="1374010" cy="153888"/>
          </a:xfrm>
          <a:prstGeom prst="rect">
            <a:avLst/>
          </a:prstGeom>
          <a:noFill/>
        </p:spPr>
        <p:txBody>
          <a:bodyPr wrap="square" lIns="0" tIns="0" rIns="0" bIns="0" rtlCol="0">
            <a:spAutoFit/>
          </a:bodyPr>
          <a:lstStyle/>
          <a:p>
            <a:r>
              <a:rPr lang="en-US" altLang="en-US" sz="500" dirty="0">
                <a:solidFill>
                  <a:schemeClr val="tx1">
                    <a:lumMod val="65000"/>
                    <a:lumOff val="35000"/>
                  </a:schemeClr>
                </a:solidFill>
                <a:latin typeface="Arial Narrow" panose="020B0604020202020204" pitchFamily="34" charset="0"/>
                <a:cs typeface="Arial Narrow" panose="020B0604020202020204" pitchFamily="34" charset="0"/>
              </a:rPr>
              <a:t>Put pictures, graphs, tables, or diagram here. </a:t>
            </a:r>
          </a:p>
          <a:p>
            <a:r>
              <a:rPr lang="en-US" altLang="en-US" sz="500" dirty="0">
                <a:solidFill>
                  <a:schemeClr val="tx1">
                    <a:lumMod val="65000"/>
                    <a:lumOff val="35000"/>
                  </a:schemeClr>
                </a:solidFill>
                <a:latin typeface="Arial Narrow" panose="020B0604020202020204" pitchFamily="34" charset="0"/>
                <a:cs typeface="Arial Narrow" panose="020B0604020202020204" pitchFamily="34" charset="0"/>
              </a:rPr>
              <a:t>This follows figure format. This is Arial Narrow  5-point.</a:t>
            </a:r>
            <a:endParaRPr lang="en-US" sz="500" dirty="0">
              <a:solidFill>
                <a:schemeClr val="tx1">
                  <a:lumMod val="65000"/>
                  <a:lumOff val="35000"/>
                </a:schemeClr>
              </a:solidFill>
            </a:endParaRPr>
          </a:p>
        </p:txBody>
      </p:sp>
      <p:sp>
        <p:nvSpPr>
          <p:cNvPr id="43" name="TextBox 42">
            <a:extLst>
              <a:ext uri="{FF2B5EF4-FFF2-40B4-BE49-F238E27FC236}">
                <a16:creationId xmlns:a16="http://schemas.microsoft.com/office/drawing/2014/main" id="{EF759A16-C6E9-7240-95CA-3656797F47F1}"/>
              </a:ext>
            </a:extLst>
          </p:cNvPr>
          <p:cNvSpPr txBox="1"/>
          <p:nvPr/>
        </p:nvSpPr>
        <p:spPr>
          <a:xfrm>
            <a:off x="1647194" y="5729414"/>
            <a:ext cx="1354872" cy="153888"/>
          </a:xfrm>
          <a:prstGeom prst="rect">
            <a:avLst/>
          </a:prstGeom>
          <a:noFill/>
        </p:spPr>
        <p:txBody>
          <a:bodyPr wrap="square" lIns="0" tIns="0" rIns="0" bIns="0" rtlCol="0">
            <a:spAutoFit/>
          </a:bodyPr>
          <a:lstStyle/>
          <a:p>
            <a:r>
              <a:rPr lang="en-US" altLang="en-US" sz="500" dirty="0">
                <a:solidFill>
                  <a:schemeClr val="tx1">
                    <a:lumMod val="65000"/>
                    <a:lumOff val="35000"/>
                  </a:schemeClr>
                </a:solidFill>
                <a:latin typeface="Arial Narrow" panose="020B0604020202020204" pitchFamily="34" charset="0"/>
                <a:cs typeface="Arial Narrow" panose="020B0604020202020204" pitchFamily="34" charset="0"/>
              </a:rPr>
              <a:t>Put pictures, graphs, tables, or diagram here. This follows figure format. This is Arial  Narrow 5-point.</a:t>
            </a:r>
            <a:endParaRPr lang="en-US" sz="500" dirty="0">
              <a:solidFill>
                <a:schemeClr val="tx1">
                  <a:lumMod val="65000"/>
                  <a:lumOff val="35000"/>
                </a:schemeClr>
              </a:solidFill>
            </a:endParaRPr>
          </a:p>
        </p:txBody>
      </p:sp>
      <p:pic>
        <p:nvPicPr>
          <p:cNvPr id="44" name="Picture 43" descr="A medical manikin">
            <a:extLst>
              <a:ext uri="{FF2B5EF4-FFF2-40B4-BE49-F238E27FC236}">
                <a16:creationId xmlns:a16="http://schemas.microsoft.com/office/drawing/2014/main" id="{75F0D296-B99E-8843-BA09-5B3C945F2838}"/>
              </a:ext>
            </a:extLst>
          </p:cNvPr>
          <p:cNvPicPr>
            <a:picLocks noChangeAspect="1"/>
          </p:cNvPicPr>
          <p:nvPr/>
        </p:nvPicPr>
        <p:blipFill rotWithShape="1">
          <a:blip r:embed="rId3"/>
          <a:srcRect l="12987" t="9045" r="-10544" b="-9045"/>
          <a:stretch/>
        </p:blipFill>
        <p:spPr>
          <a:xfrm>
            <a:off x="1647194" y="4765607"/>
            <a:ext cx="1516438" cy="1010961"/>
          </a:xfrm>
          <a:prstGeom prst="rect">
            <a:avLst/>
          </a:prstGeom>
        </p:spPr>
      </p:pic>
    </p:spTree>
    <p:extLst>
      <p:ext uri="{BB962C8B-B14F-4D97-AF65-F5344CB8AC3E}">
        <p14:creationId xmlns:p14="http://schemas.microsoft.com/office/powerpoint/2010/main" val="34709380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295</TotalTime>
  <Words>779</Words>
  <Application>Microsoft Office PowerPoint</Application>
  <PresentationFormat>On-screen Show (4:3)</PresentationFormat>
  <Paragraphs>43</Paragraphs>
  <Slides>1</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7" baseType="lpstr">
      <vt:lpstr>Arial</vt:lpstr>
      <vt:lpstr>Arial Narrow</vt:lpstr>
      <vt:lpstr>Calibri</vt:lpstr>
      <vt:lpstr>Calibri Light</vt:lpstr>
      <vt:lpstr>Office Theme</vt:lpstr>
      <vt:lpstr>Chart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Flynn, Sean</dc:creator>
  <cp:lastModifiedBy>O'Connell, Ashley</cp:lastModifiedBy>
  <cp:revision>34</cp:revision>
  <dcterms:created xsi:type="dcterms:W3CDTF">2020-09-22T14:21:35Z</dcterms:created>
  <dcterms:modified xsi:type="dcterms:W3CDTF">2025-01-21T13:55:49Z</dcterms:modified>
</cp:coreProperties>
</file>