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4"/>
  </p:sldMasterIdLst>
  <p:notesMasterIdLst>
    <p:notesMasterId r:id="rId6"/>
  </p:notesMasterIdLst>
  <p:sldIdLst>
    <p:sldId id="256" r:id="rId5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E2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EEE207A-1945-A329-EE33-897867376B23}" v="8" dt="2025-09-16T13:37:24.51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063" autoAdjust="0"/>
    <p:restoredTop sz="93716" autoAdjust="0"/>
  </p:normalViewPr>
  <p:slideViewPr>
    <p:cSldViewPr snapToGrid="0" snapToObjects="1">
      <p:cViewPr>
        <p:scale>
          <a:sx n="98" d="100"/>
          <a:sy n="98" d="100"/>
        </p:scale>
        <p:origin x="456" y="-36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microsoft.com/office/2015/10/relationships/revisionInfo" Target="revisionInfo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13A3C24-B3AA-344E-A174-638C760ED5C0}" type="datetimeFigureOut">
              <a:rPr lang="en-US" smtClean="0"/>
              <a:t>10/31/2025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2A2EB00-E517-A84F-A2A8-5704A2C10F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51711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2A2EB00-E517-A84F-A2A8-5704A2C10F77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56419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52ECBC-326D-1B42-BB68-FB5036D6FF91}" type="datetimeFigureOut">
              <a:rPr lang="en-US" smtClean="0"/>
              <a:t>10/31/2025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F45FC8-3FF7-7B4F-AB93-1D57267B6C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55421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52ECBC-326D-1B42-BB68-FB5036D6FF91}" type="datetimeFigureOut">
              <a:rPr lang="en-US" smtClean="0"/>
              <a:t>10/31/2025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F45FC8-3FF7-7B4F-AB93-1D57267B6C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04375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52ECBC-326D-1B42-BB68-FB5036D6FF91}" type="datetimeFigureOut">
              <a:rPr lang="en-US" smtClean="0"/>
              <a:t>10/31/2025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F45FC8-3FF7-7B4F-AB93-1D57267B6C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74127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52ECBC-326D-1B42-BB68-FB5036D6FF91}" type="datetimeFigureOut">
              <a:rPr lang="en-US" smtClean="0"/>
              <a:t>10/31/2025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F45FC8-3FF7-7B4F-AB93-1D57267B6C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00687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52ECBC-326D-1B42-BB68-FB5036D6FF91}" type="datetimeFigureOut">
              <a:rPr lang="en-US" smtClean="0"/>
              <a:t>10/31/2025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F45FC8-3FF7-7B4F-AB93-1D57267B6C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24919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52ECBC-326D-1B42-BB68-FB5036D6FF91}" type="datetimeFigureOut">
              <a:rPr lang="en-US" smtClean="0"/>
              <a:t>10/31/2025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F45FC8-3FF7-7B4F-AB93-1D57267B6C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92033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52ECBC-326D-1B42-BB68-FB5036D6FF91}" type="datetimeFigureOut">
              <a:rPr lang="en-US" smtClean="0"/>
              <a:t>10/31/2025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F45FC8-3FF7-7B4F-AB93-1D57267B6C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69536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52ECBC-326D-1B42-BB68-FB5036D6FF91}" type="datetimeFigureOut">
              <a:rPr lang="en-US" smtClean="0"/>
              <a:t>10/31/2025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F45FC8-3FF7-7B4F-AB93-1D57267B6C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31744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52ECBC-326D-1B42-BB68-FB5036D6FF91}" type="datetimeFigureOut">
              <a:rPr lang="en-US" smtClean="0"/>
              <a:t>10/31/2025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F45FC8-3FF7-7B4F-AB93-1D57267B6C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6861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52ECBC-326D-1B42-BB68-FB5036D6FF91}" type="datetimeFigureOut">
              <a:rPr lang="en-US" smtClean="0"/>
              <a:t>10/31/2025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F45FC8-3FF7-7B4F-AB93-1D57267B6C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15247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52ECBC-326D-1B42-BB68-FB5036D6FF91}" type="datetimeFigureOut">
              <a:rPr lang="en-US" smtClean="0"/>
              <a:t>10/31/2025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F45FC8-3FF7-7B4F-AB93-1D57267B6C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13069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52ECBC-326D-1B42-BB68-FB5036D6FF91}" type="datetimeFigureOut">
              <a:rPr lang="en-US" smtClean="0"/>
              <a:t>10/31/2025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F45FC8-3FF7-7B4F-AB93-1D57267B6C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30538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2.emf"/><Relationship Id="rId4" Type="http://schemas.openxmlformats.org/officeDocument/2006/relationships/oleObject" Target="../embeddings/oleObject1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5AEF2CA-7456-714C-AB04-4750610188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9144000" cy="496389"/>
          </a:xfrm>
          <a:prstGeom prst="rect">
            <a:avLst/>
          </a:prstGeom>
          <a:solidFill>
            <a:srgbClr val="000E2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ysClr val="windowText" lastClr="000000"/>
              </a:solidFill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95C806A-BEC1-EB4F-B97C-2045285CD24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037791" y="129677"/>
            <a:ext cx="3396560" cy="369332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1200" dirty="0">
                <a:solidFill>
                  <a:schemeClr val="bg1"/>
                </a:solidFill>
                <a:latin typeface="Arial"/>
                <a:cs typeface="Arial"/>
              </a:rPr>
              <a:t>Caring   Innovation   Health Equity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F3675E65-2420-A94F-A850-7BB40F3FDC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V="1">
            <a:off x="7102286" y="192023"/>
            <a:ext cx="0" cy="148295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67471086-7157-9040-8B96-69CAC8369E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V="1">
            <a:off x="7890068" y="191211"/>
            <a:ext cx="0" cy="148295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>
            <a:extLst>
              <a:ext uri="{FF2B5EF4-FFF2-40B4-BE49-F238E27FC236}">
                <a16:creationId xmlns:a16="http://schemas.microsoft.com/office/drawing/2014/main" id="{7B9E4CA0-887E-8544-B66F-9565FAFD6095}"/>
              </a:ext>
            </a:extLst>
          </p:cNvPr>
          <p:cNvSpPr txBox="1"/>
          <p:nvPr/>
        </p:nvSpPr>
        <p:spPr>
          <a:xfrm>
            <a:off x="219206" y="678662"/>
            <a:ext cx="8713476" cy="23083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marR="0" algn="ctr">
              <a:spcBef>
                <a:spcPts val="0"/>
              </a:spcBef>
              <a:spcAft>
                <a:spcPts val="0"/>
              </a:spcAft>
            </a:pPr>
            <a:r>
              <a:rPr lang="en-US" sz="9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 </a:t>
            </a:r>
            <a:endParaRPr lang="en-US" sz="900">
              <a:solidFill>
                <a:schemeClr val="tx1">
                  <a:lumMod val="65000"/>
                  <a:lumOff val="35000"/>
                </a:schemeClr>
              </a:solidFill>
              <a:latin typeface="Arial"/>
              <a:cs typeface="Arial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B2AAA8CF-C8A5-3A4D-924F-347CCCA18340}"/>
              </a:ext>
            </a:extLst>
          </p:cNvPr>
          <p:cNvSpPr txBox="1"/>
          <p:nvPr/>
        </p:nvSpPr>
        <p:spPr>
          <a:xfrm>
            <a:off x="230915" y="1586716"/>
            <a:ext cx="2782054" cy="287258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t">
            <a:spAutoFit/>
          </a:bodyPr>
          <a:lstStyle/>
          <a:p>
            <a:pPr>
              <a:spcAft>
                <a:spcPts val="200"/>
              </a:spcAft>
            </a:pPr>
            <a:r>
              <a:rPr lang="en-US" altLang="en-US" sz="1000" b="1" dirty="0">
                <a:solidFill>
                  <a:srgbClr val="000E2F"/>
                </a:solidFill>
                <a:latin typeface="Arial"/>
                <a:cs typeface="Arial"/>
              </a:rPr>
              <a:t>Introduction</a:t>
            </a:r>
            <a:endParaRPr lang="en-US" altLang="en-US" sz="1000" b="1">
              <a:solidFill>
                <a:srgbClr val="000E2F"/>
              </a:solidFill>
              <a:latin typeface="Arial"/>
              <a:cs typeface="Arial"/>
            </a:endParaRPr>
          </a:p>
          <a:p>
            <a:pPr marR="0">
              <a:spcBef>
                <a:spcPts val="0"/>
              </a:spcBef>
              <a:spcAft>
                <a:spcPts val="0"/>
              </a:spcAft>
            </a:pPr>
            <a:r>
              <a:rPr lang="en-US" sz="700" dirty="0">
                <a:solidFill>
                  <a:srgbClr val="000000"/>
                </a:solidFill>
                <a:effectLst/>
                <a:latin typeface="Arial Narrow"/>
                <a:ea typeface="Aptos" panose="020B0004020202020204" pitchFamily="34" charset="0"/>
                <a:cs typeface="Arial"/>
              </a:rPr>
              <a:t> 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F1C0BD9D-489A-434F-B94E-0CB76346EF6E}"/>
              </a:ext>
            </a:extLst>
          </p:cNvPr>
          <p:cNvSpPr txBox="1"/>
          <p:nvPr/>
        </p:nvSpPr>
        <p:spPr>
          <a:xfrm>
            <a:off x="199112" y="3681036"/>
            <a:ext cx="2792956" cy="153888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t">
            <a:spAutoFit/>
          </a:bodyPr>
          <a:lstStyle/>
          <a:p>
            <a:pPr>
              <a:spcAft>
                <a:spcPts val="200"/>
              </a:spcAft>
            </a:pPr>
            <a:r>
              <a:rPr lang="en-US" altLang="en-US" sz="1000" b="1" dirty="0">
                <a:solidFill>
                  <a:srgbClr val="000E2F"/>
                </a:solidFill>
                <a:latin typeface="Arial" charset="0"/>
              </a:rPr>
              <a:t>Method</a:t>
            </a:r>
            <a:endParaRPr lang="en-US" altLang="en-US" sz="700" dirty="0">
              <a:solidFill>
                <a:srgbClr val="000E2F"/>
              </a:solidFill>
              <a:latin typeface="Arial Narrow" panose="020B0604020202020204" pitchFamily="34" charset="0"/>
              <a:cs typeface="Arial Narrow" panose="020B0604020202020204" pitchFamily="34" charset="0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8D9C71C9-E218-4842-8B43-F1FEC2984B58}"/>
              </a:ext>
            </a:extLst>
          </p:cNvPr>
          <p:cNvSpPr txBox="1"/>
          <p:nvPr/>
        </p:nvSpPr>
        <p:spPr>
          <a:xfrm>
            <a:off x="3205094" y="4959747"/>
            <a:ext cx="2763497" cy="153888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t">
            <a:spAutoFit/>
          </a:bodyPr>
          <a:lstStyle/>
          <a:p>
            <a:pPr>
              <a:spcAft>
                <a:spcPts val="200"/>
              </a:spcAft>
            </a:pPr>
            <a:r>
              <a:rPr lang="en-US" altLang="en-US" sz="1000" b="1" dirty="0">
                <a:solidFill>
                  <a:srgbClr val="000E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Preliminary Findings</a:t>
            </a:r>
            <a:endParaRPr lang="en-US" sz="700" kern="100" dirty="0">
              <a:effectLst/>
              <a:latin typeface="Arial Narrow" panose="020B060602020203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57157B6C-B430-8648-93C7-759B10BDB59B}"/>
              </a:ext>
            </a:extLst>
          </p:cNvPr>
          <p:cNvSpPr txBox="1"/>
          <p:nvPr/>
        </p:nvSpPr>
        <p:spPr>
          <a:xfrm>
            <a:off x="3235800" y="2920315"/>
            <a:ext cx="2771152" cy="287258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t">
            <a:spAutoFit/>
          </a:bodyPr>
          <a:lstStyle/>
          <a:p>
            <a:pPr>
              <a:spcAft>
                <a:spcPts val="200"/>
              </a:spcAft>
            </a:pPr>
            <a:r>
              <a:rPr lang="en-US" altLang="en-US" sz="1000" b="1" dirty="0">
                <a:solidFill>
                  <a:srgbClr val="000E2F"/>
                </a:solidFill>
                <a:latin typeface="Arial" charset="0"/>
              </a:rPr>
              <a:t>Procedure</a:t>
            </a:r>
          </a:p>
          <a:p>
            <a:pPr marL="228600" marR="0" indent="-228600">
              <a:spcBef>
                <a:spcPts val="0"/>
              </a:spcBef>
              <a:spcAft>
                <a:spcPts val="0"/>
              </a:spcAft>
              <a:buFont typeface="Calibri Light" panose="020F0302020204030204"/>
              <a:buAutoNum type="arabicPeriod"/>
            </a:pPr>
            <a:endParaRPr lang="en-US" sz="7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432FB87D-82D1-EF40-B8AC-393231D22A05}"/>
              </a:ext>
            </a:extLst>
          </p:cNvPr>
          <p:cNvSpPr txBox="1"/>
          <p:nvPr/>
        </p:nvSpPr>
        <p:spPr>
          <a:xfrm>
            <a:off x="3599777" y="2251289"/>
            <a:ext cx="2043199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altLang="en-US" sz="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Put pictures, graphs, tables, or diagram here. This follows figure format. This is Arial 7 point.</a:t>
            </a:r>
            <a:endParaRPr lang="en-US" sz="6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091BA513-5A78-4843-95B6-ADF0ED9483A5}"/>
              </a:ext>
            </a:extLst>
          </p:cNvPr>
          <p:cNvSpPr txBox="1"/>
          <p:nvPr/>
        </p:nvSpPr>
        <p:spPr>
          <a:xfrm>
            <a:off x="2145556" y="3049819"/>
            <a:ext cx="867413" cy="2308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altLang="en-US" sz="5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Figure 2. </a:t>
            </a:r>
            <a:r>
              <a:rPr lang="en-US" altLang="en-US" sz="500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Put pictures, graphs, tables, or diagram here. This follows figure format. This is Arial  </a:t>
            </a:r>
            <a:r>
              <a:rPr lang="en-US" altLang="en-US" sz="5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Narror</a:t>
            </a:r>
            <a:r>
              <a:rPr lang="en-US" altLang="en-US" sz="500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 5-point.</a:t>
            </a:r>
            <a:endParaRPr lang="en-US" sz="5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63" name="Picture 62" descr="A medical manikin">
            <a:extLst>
              <a:ext uri="{FF2B5EF4-FFF2-40B4-BE49-F238E27FC236}">
                <a16:creationId xmlns:a16="http://schemas.microsoft.com/office/drawing/2014/main" id="{4D2A3D94-B158-CB49-9B48-490E7CAC6F2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2988" t="9045" r="-10543" b="-9045"/>
          <a:stretch/>
        </p:blipFill>
        <p:spPr>
          <a:xfrm>
            <a:off x="3197355" y="1590230"/>
            <a:ext cx="1516438" cy="1010961"/>
          </a:xfrm>
          <a:prstGeom prst="rect">
            <a:avLst/>
          </a:prstGeom>
        </p:spPr>
      </p:pic>
      <p:sp>
        <p:nvSpPr>
          <p:cNvPr id="65" name="TextBox 64">
            <a:extLst>
              <a:ext uri="{FF2B5EF4-FFF2-40B4-BE49-F238E27FC236}">
                <a16:creationId xmlns:a16="http://schemas.microsoft.com/office/drawing/2014/main" id="{7CB67E56-6922-3540-864B-2F20F11BD0F1}"/>
              </a:ext>
            </a:extLst>
          </p:cNvPr>
          <p:cNvSpPr txBox="1"/>
          <p:nvPr/>
        </p:nvSpPr>
        <p:spPr>
          <a:xfrm>
            <a:off x="3205094" y="2601191"/>
            <a:ext cx="1374010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altLang="en-US" sz="500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Put pictures, graphs, tables, or diagram here. </a:t>
            </a:r>
          </a:p>
          <a:p>
            <a:r>
              <a:rPr lang="en-US" altLang="en-US" sz="500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This follows figure format. This is Arial Narrow  5-point.</a:t>
            </a:r>
            <a:endParaRPr lang="en-US" sz="5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F014FF5F-710F-E24B-94D8-11F3F684B168}"/>
              </a:ext>
            </a:extLst>
          </p:cNvPr>
          <p:cNvSpPr txBox="1"/>
          <p:nvPr/>
        </p:nvSpPr>
        <p:spPr>
          <a:xfrm>
            <a:off x="4655187" y="2601191"/>
            <a:ext cx="1354872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altLang="en-US" sz="500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Put pictures, graphs, tables, or diagram here. This follows figure format. This is Arial  Narrow 5-point.</a:t>
            </a:r>
            <a:endParaRPr lang="en-US" sz="5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68" name="Picture 67" descr="A medical manikin">
            <a:extLst>
              <a:ext uri="{FF2B5EF4-FFF2-40B4-BE49-F238E27FC236}">
                <a16:creationId xmlns:a16="http://schemas.microsoft.com/office/drawing/2014/main" id="{85B9769D-8B1F-B149-B051-643D6ED0DE1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2987" t="9045" r="-10544" b="-9045"/>
          <a:stretch/>
        </p:blipFill>
        <p:spPr>
          <a:xfrm>
            <a:off x="4621376" y="1598128"/>
            <a:ext cx="1516438" cy="1010961"/>
          </a:xfrm>
          <a:prstGeom prst="rect">
            <a:avLst/>
          </a:prstGeom>
        </p:spPr>
      </p:pic>
      <p:sp>
        <p:nvSpPr>
          <p:cNvPr id="69" name="TextBox 68">
            <a:extLst>
              <a:ext uri="{FF2B5EF4-FFF2-40B4-BE49-F238E27FC236}">
                <a16:creationId xmlns:a16="http://schemas.microsoft.com/office/drawing/2014/main" id="{AB7605AC-433C-114E-ABA8-3158C045F348}"/>
              </a:ext>
            </a:extLst>
          </p:cNvPr>
          <p:cNvSpPr txBox="1"/>
          <p:nvPr/>
        </p:nvSpPr>
        <p:spPr>
          <a:xfrm>
            <a:off x="6161297" y="1594902"/>
            <a:ext cx="2763497" cy="153888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t">
            <a:spAutoFit/>
          </a:bodyPr>
          <a:lstStyle/>
          <a:p>
            <a:pPr>
              <a:spcAft>
                <a:spcPts val="200"/>
              </a:spcAft>
            </a:pPr>
            <a:r>
              <a:rPr lang="en-US" altLang="en-US" sz="1000" b="1" dirty="0">
                <a:solidFill>
                  <a:srgbClr val="000E2F"/>
                </a:solidFill>
                <a:latin typeface="Arial"/>
                <a:cs typeface="Arial"/>
              </a:rPr>
              <a:t>Recommendations for Teaching and Practice</a:t>
            </a:r>
            <a:endParaRPr lang="en-US" sz="700" kern="100" dirty="0">
              <a:effectLst/>
              <a:latin typeface="Arial"/>
              <a:ea typeface="Aptos" panose="020B0004020202020204" pitchFamily="34" charset="0"/>
              <a:cs typeface="Arial"/>
            </a:endParaRP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CC7E5940-D72C-4248-8FC0-F50F555667C2}"/>
              </a:ext>
            </a:extLst>
          </p:cNvPr>
          <p:cNvSpPr txBox="1"/>
          <p:nvPr/>
        </p:nvSpPr>
        <p:spPr>
          <a:xfrm>
            <a:off x="6163218" y="3776467"/>
            <a:ext cx="2763497" cy="153888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t">
            <a:spAutoFit/>
          </a:bodyPr>
          <a:lstStyle/>
          <a:p>
            <a:pPr>
              <a:spcAft>
                <a:spcPts val="200"/>
              </a:spcAft>
            </a:pPr>
            <a:r>
              <a:rPr lang="en-US" altLang="en-US" sz="1000" b="1" dirty="0">
                <a:solidFill>
                  <a:srgbClr val="000E2F"/>
                </a:solidFill>
                <a:latin typeface="Arial"/>
                <a:cs typeface="Arial"/>
              </a:rPr>
              <a:t>Limitations</a:t>
            </a:r>
            <a:endParaRPr lang="en-US" sz="700" kern="100" dirty="0">
              <a:effectLst/>
              <a:latin typeface="Arial Narrow" panose="020B060602020203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1" name="Rectangle 52">
            <a:extLst>
              <a:ext uri="{FF2B5EF4-FFF2-40B4-BE49-F238E27FC236}">
                <a16:creationId xmlns:a16="http://schemas.microsoft.com/office/drawing/2014/main" id="{6F97FEB4-2488-544B-9F8F-D3E59843955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69184" y="3541014"/>
            <a:ext cx="1358536" cy="933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6267" tIns="8133" rIns="16267" bIns="8133">
            <a:spAutoFit/>
          </a:bodyPr>
          <a:lstStyle>
            <a:lvl1pPr defTabSz="909638">
              <a:defRPr sz="2400" b="1" i="1">
                <a:solidFill>
                  <a:schemeClr val="tx1"/>
                </a:solidFill>
                <a:latin typeface="Times" charset="0"/>
              </a:defRPr>
            </a:lvl1pPr>
            <a:lvl2pPr marL="742950" indent="-285750" defTabSz="909638">
              <a:defRPr sz="2400" b="1" i="1">
                <a:solidFill>
                  <a:schemeClr val="tx1"/>
                </a:solidFill>
                <a:latin typeface="Times" charset="0"/>
              </a:defRPr>
            </a:lvl2pPr>
            <a:lvl3pPr marL="1143000" indent="-228600" defTabSz="909638">
              <a:defRPr sz="2400" b="1" i="1">
                <a:solidFill>
                  <a:schemeClr val="tx1"/>
                </a:solidFill>
                <a:latin typeface="Times" charset="0"/>
              </a:defRPr>
            </a:lvl3pPr>
            <a:lvl4pPr marL="1600200" indent="-228600" defTabSz="909638">
              <a:defRPr sz="2400" b="1" i="1">
                <a:solidFill>
                  <a:schemeClr val="tx1"/>
                </a:solidFill>
                <a:latin typeface="Times" charset="0"/>
              </a:defRPr>
            </a:lvl4pPr>
            <a:lvl5pPr marL="2057400" indent="-228600" defTabSz="909638">
              <a:defRPr sz="2400" b="1" i="1">
                <a:solidFill>
                  <a:schemeClr val="tx1"/>
                </a:solidFill>
                <a:latin typeface="Times" charset="0"/>
              </a:defRPr>
            </a:lvl5pPr>
            <a:lvl6pPr marL="2514600" indent="-228600" algn="ctr" defTabSz="909638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Times" charset="0"/>
              </a:defRPr>
            </a:lvl6pPr>
            <a:lvl7pPr marL="2971800" indent="-228600" algn="ctr" defTabSz="909638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Times" charset="0"/>
              </a:defRPr>
            </a:lvl7pPr>
            <a:lvl8pPr marL="3429000" indent="-228600" algn="ctr" defTabSz="909638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Times" charset="0"/>
              </a:defRPr>
            </a:lvl8pPr>
            <a:lvl9pPr marL="3886200" indent="-228600" algn="ctr" defTabSz="909638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Times" charset="0"/>
              </a:defRPr>
            </a:lvl9pPr>
          </a:lstStyle>
          <a:p>
            <a:pPr algn="l"/>
            <a:r>
              <a:rPr lang="en-US" altLang="en-US" sz="500" i="0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Figure 3, Note: </a:t>
            </a:r>
            <a:r>
              <a:rPr lang="en-US" altLang="en-US" sz="500" b="0" i="0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You can put a note about the chart here. </a:t>
            </a:r>
          </a:p>
        </p:txBody>
      </p:sp>
      <p:graphicFrame>
        <p:nvGraphicFramePr>
          <p:cNvPr id="33" name="Object 319">
            <a:extLst>
              <a:ext uri="{FF2B5EF4-FFF2-40B4-BE49-F238E27FC236}">
                <a16:creationId xmlns:a16="http://schemas.microsoft.com/office/drawing/2014/main" id="{37402D45-E9E8-844A-BD79-DFDF207BE8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60398249"/>
              </p:ext>
            </p:extLst>
          </p:nvPr>
        </p:nvGraphicFramePr>
        <p:xfrm>
          <a:off x="6180086" y="2922271"/>
          <a:ext cx="1846595" cy="59892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Chart" r:id="rId4" imgW="11811023" imgH="3314700" progId="MSGraph.Chart.8">
                  <p:embed followColorScheme="full"/>
                </p:oleObj>
              </mc:Choice>
              <mc:Fallback>
                <p:oleObj name="Chart" r:id="rId4" imgW="11811023" imgH="3314700" progId="MSGraph.Chart.8">
                  <p:embed followColorScheme="full"/>
                  <p:pic>
                    <p:nvPicPr>
                      <p:cNvPr id="33" name="Object 319">
                        <a:extLst>
                          <a:ext uri="{FF2B5EF4-FFF2-40B4-BE49-F238E27FC236}">
                            <a16:creationId xmlns:a16="http://schemas.microsoft.com/office/drawing/2014/main" id="{37402D45-E9E8-844A-BD79-DFDF207BE872}"/>
                          </a:ext>
                          <a:ext uri="{C183D7F6-B498-43B3-948B-1728B52AA6E4}">
                            <adec:decorative xmlns:adec="http://schemas.microsoft.com/office/drawing/2017/decorative" val="1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80086" y="2922271"/>
                        <a:ext cx="1846595" cy="598920"/>
                      </a:xfrm>
                      <a:prstGeom prst="rect">
                        <a:avLst/>
                      </a:prstGeom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7" name="Object 319">
            <a:extLst>
              <a:ext uri="{FF2B5EF4-FFF2-40B4-BE49-F238E27FC236}">
                <a16:creationId xmlns:a16="http://schemas.microsoft.com/office/drawing/2014/main" id="{F9EEA3E2-DD11-9349-A2D9-C274E8BCAE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33068649"/>
              </p:ext>
            </p:extLst>
          </p:nvPr>
        </p:nvGraphicFramePr>
        <p:xfrm>
          <a:off x="194021" y="2847638"/>
          <a:ext cx="1846595" cy="59892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Chart" r:id="rId4" imgW="11811023" imgH="3314700" progId="MSGraph.Chart.8">
                  <p:embed followColorScheme="full"/>
                </p:oleObj>
              </mc:Choice>
              <mc:Fallback>
                <p:oleObj name="Chart" r:id="rId4" imgW="11811023" imgH="3314700" progId="MSGraph.Chart.8">
                  <p:embed followColorScheme="full"/>
                  <p:pic>
                    <p:nvPicPr>
                      <p:cNvPr id="37" name="Object 319">
                        <a:extLst>
                          <a:ext uri="{FF2B5EF4-FFF2-40B4-BE49-F238E27FC236}">
                            <a16:creationId xmlns:a16="http://schemas.microsoft.com/office/drawing/2014/main" id="{F9EEA3E2-DD11-9349-A2D9-C274E8BCAE34}"/>
                          </a:ext>
                          <a:ext uri="{C183D7F6-B498-43B3-948B-1728B52AA6E4}">
                            <adec:decorative xmlns:adec="http://schemas.microsoft.com/office/drawing/2017/decorative" val="1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4021" y="2847638"/>
                        <a:ext cx="1846595" cy="598920"/>
                      </a:xfrm>
                      <a:prstGeom prst="rect">
                        <a:avLst/>
                      </a:prstGeom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34" name="TextBox 33">
            <a:extLst>
              <a:ext uri="{FF2B5EF4-FFF2-40B4-BE49-F238E27FC236}">
                <a16:creationId xmlns:a16="http://schemas.microsoft.com/office/drawing/2014/main" id="{003286C8-82E4-1F4F-BB07-FFC9C0D2CC2A}"/>
              </a:ext>
            </a:extLst>
          </p:cNvPr>
          <p:cNvSpPr txBox="1"/>
          <p:nvPr/>
        </p:nvSpPr>
        <p:spPr>
          <a:xfrm>
            <a:off x="6187020" y="4884116"/>
            <a:ext cx="2763497" cy="107722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t">
            <a:spAutoFit/>
          </a:bodyPr>
          <a:lstStyle/>
          <a:p>
            <a:endParaRPr lang="en-US" altLang="en-US" sz="700" dirty="0">
              <a:solidFill>
                <a:srgbClr val="595959"/>
              </a:solidFill>
              <a:latin typeface="Arial Narrow" panose="020B0604020202020204" pitchFamily="34" charset="0"/>
              <a:cs typeface="Arial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B0138520-842F-8F44-9C2B-C02AD2FBEF3E}"/>
              </a:ext>
            </a:extLst>
          </p:cNvPr>
          <p:cNvSpPr txBox="1"/>
          <p:nvPr/>
        </p:nvSpPr>
        <p:spPr>
          <a:xfrm>
            <a:off x="6180086" y="5499856"/>
            <a:ext cx="2763497" cy="39498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t">
            <a:spAutoFit/>
          </a:bodyPr>
          <a:lstStyle/>
          <a:p>
            <a:pPr>
              <a:spcAft>
                <a:spcPts val="200"/>
              </a:spcAft>
            </a:pPr>
            <a:r>
              <a:rPr lang="en-US" altLang="en-US" sz="1000" b="1" dirty="0">
                <a:solidFill>
                  <a:srgbClr val="000E2F"/>
                </a:solidFill>
                <a:latin typeface="Arial"/>
                <a:cs typeface="Arial"/>
              </a:rPr>
              <a:t>References – create a QR code for these</a:t>
            </a:r>
          </a:p>
          <a:p>
            <a:r>
              <a:rPr lang="en-US" altLang="en-US" sz="700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. </a:t>
            </a:r>
          </a:p>
          <a:p>
            <a:endParaRPr lang="en-US" altLang="en-US" sz="700" dirty="0">
              <a:solidFill>
                <a:schemeClr val="tx1">
                  <a:lumMod val="65000"/>
                  <a:lumOff val="35000"/>
                </a:schemeClr>
              </a:solidFill>
              <a:latin typeface="Arial Narrow" panose="020B0604020202020204" pitchFamily="34" charset="0"/>
              <a:cs typeface="Arial Narrow" panose="020B0604020202020204" pitchFamily="34" charset="0"/>
            </a:endParaRPr>
          </a:p>
        </p:txBody>
      </p:sp>
      <p:pic>
        <p:nvPicPr>
          <p:cNvPr id="41" name="Picture 40" descr="A medical manikin">
            <a:extLst>
              <a:ext uri="{FF2B5EF4-FFF2-40B4-BE49-F238E27FC236}">
                <a16:creationId xmlns:a16="http://schemas.microsoft.com/office/drawing/2014/main" id="{4785DC4A-D313-434D-B17D-7F8871BCDB5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2988" t="9045" r="-10543" b="-9045"/>
          <a:stretch/>
        </p:blipFill>
        <p:spPr>
          <a:xfrm>
            <a:off x="230915" y="4766825"/>
            <a:ext cx="1516438" cy="1010961"/>
          </a:xfrm>
          <a:prstGeom prst="rect">
            <a:avLst/>
          </a:prstGeom>
        </p:spPr>
      </p:pic>
      <p:sp>
        <p:nvSpPr>
          <p:cNvPr id="42" name="TextBox 41">
            <a:extLst>
              <a:ext uri="{FF2B5EF4-FFF2-40B4-BE49-F238E27FC236}">
                <a16:creationId xmlns:a16="http://schemas.microsoft.com/office/drawing/2014/main" id="{93246322-2C68-F14A-9F16-2C9CF31A4FA0}"/>
              </a:ext>
            </a:extLst>
          </p:cNvPr>
          <p:cNvSpPr txBox="1"/>
          <p:nvPr/>
        </p:nvSpPr>
        <p:spPr>
          <a:xfrm>
            <a:off x="230912" y="5726465"/>
            <a:ext cx="1374010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altLang="en-US" sz="500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Put pictures, graphs, tables, or diagram here. </a:t>
            </a:r>
          </a:p>
          <a:p>
            <a:r>
              <a:rPr lang="en-US" altLang="en-US" sz="500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This follows figure format. This is Arial Narrow  5-point.</a:t>
            </a:r>
            <a:endParaRPr lang="en-US" sz="5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EF759A16-C6E9-7240-95CA-3656797F47F1}"/>
              </a:ext>
            </a:extLst>
          </p:cNvPr>
          <p:cNvSpPr txBox="1"/>
          <p:nvPr/>
        </p:nvSpPr>
        <p:spPr>
          <a:xfrm>
            <a:off x="1647194" y="5729414"/>
            <a:ext cx="1354872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altLang="en-US" sz="500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Put pictures, graphs, tables, or diagram here. This follows figure format. This is Arial  Narrow 5-point.</a:t>
            </a:r>
            <a:endParaRPr lang="en-US" sz="5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44" name="Picture 43" descr="A medical manikin">
            <a:extLst>
              <a:ext uri="{FF2B5EF4-FFF2-40B4-BE49-F238E27FC236}">
                <a16:creationId xmlns:a16="http://schemas.microsoft.com/office/drawing/2014/main" id="{75F0D296-B99E-8843-BA09-5B3C945F283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2987" t="9045" r="-10544" b="-9045"/>
          <a:stretch/>
        </p:blipFill>
        <p:spPr>
          <a:xfrm>
            <a:off x="1647194" y="4765607"/>
            <a:ext cx="1516438" cy="1010961"/>
          </a:xfrm>
          <a:prstGeom prst="rect">
            <a:avLst/>
          </a:prstGeom>
        </p:spPr>
      </p:pic>
      <p:pic>
        <p:nvPicPr>
          <p:cNvPr id="4" name="Picture 3" descr="A black and white sign with white text&#10;&#10;AI-generated content may be incorrect.">
            <a:extLst>
              <a:ext uri="{FF2B5EF4-FFF2-40B4-BE49-F238E27FC236}">
                <a16:creationId xmlns:a16="http://schemas.microsoft.com/office/drawing/2014/main" id="{CB5DF30D-E50E-7A2F-33B2-1825615B353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46070" y="126980"/>
            <a:ext cx="2176448" cy="235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093804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74381547-88ca-44a8-8853-752dda1ef669" xsi:nil="true"/>
    <lcf76f155ced4ddcb4097134ff3c332f xmlns="77350adf-2c9e-4309-8925-76d252c1c991">
      <Terms xmlns="http://schemas.microsoft.com/office/infopath/2007/PartnerControls"/>
    </lcf76f155ced4ddcb4097134ff3c332f>
    <RecordNumber xmlns="77350adf-2c9e-4309-8925-76d252c1c991">1</RecordNumber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F47091AD7783D4B86A64BDEA4C93AB0" ma:contentTypeVersion="18" ma:contentTypeDescription="Create a new document." ma:contentTypeScope="" ma:versionID="8fb4f138e30a3ca45abad0334c2f1ea6">
  <xsd:schema xmlns:xsd="http://www.w3.org/2001/XMLSchema" xmlns:xs="http://www.w3.org/2001/XMLSchema" xmlns:p="http://schemas.microsoft.com/office/2006/metadata/properties" xmlns:ns2="77350adf-2c9e-4309-8925-76d252c1c991" xmlns:ns3="74381547-88ca-44a8-8853-752dda1ef669" targetNamespace="http://schemas.microsoft.com/office/2006/metadata/properties" ma:root="true" ma:fieldsID="8d4635294970f6c0d6e45317f5269f74" ns2:_="" ns3:_="">
    <xsd:import namespace="77350adf-2c9e-4309-8925-76d252c1c991"/>
    <xsd:import namespace="74381547-88ca-44a8-8853-752dda1ef66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MediaLengthInSeconds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DateTaken" minOccurs="0"/>
                <xsd:element ref="ns2:MediaServiceLocation" minOccurs="0"/>
                <xsd:element ref="ns2:RecordNumber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7350adf-2c9e-4309-8925-76d252c1c99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LengthInSeconds" ma:index="12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6" nillable="true" ma:taxonomy="true" ma:internalName="lcf76f155ced4ddcb4097134ff3c332f" ma:taxonomyFieldName="MediaServiceImageTags" ma:displayName="Image Tags" ma:readOnly="false" ma:fieldId="{5cf76f15-5ced-4ddc-b409-7134ff3c332f}" ma:taxonomyMulti="true" ma:sspId="0e6962ab-0744-46a3-9e0f-3fe952fbdfd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21" nillable="true" ma:displayName="MediaServiceDateTaken" ma:description="" ma:hidden="true" ma:indexed="true" ma:internalName="MediaServiceDateTaken" ma:readOnly="true">
      <xsd:simpleType>
        <xsd:restriction base="dms:Text"/>
      </xsd:simpleType>
    </xsd:element>
    <xsd:element name="MediaServiceLocation" ma:index="22" nillable="true" ma:displayName="Location" ma:description="" ma:indexed="true" ma:internalName="MediaServiceLocation" ma:readOnly="true">
      <xsd:simpleType>
        <xsd:restriction base="dms:Text"/>
      </xsd:simpleType>
    </xsd:element>
    <xsd:element name="RecordNumber" ma:index="23" nillable="true" ma:displayName="Record Number" ma:default="1" ma:description="item number" ma:format="Dropdown" ma:internalName="RecordNumber" ma:percentage="FALSE">
      <xsd:simpleType>
        <xsd:restriction base="dms:Number"/>
      </xsd:simpleType>
    </xsd:element>
    <xsd:element name="MediaServiceBillingMetadata" ma:index="24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4381547-88ca-44a8-8853-752dda1ef669" elementFormDefault="qualified">
    <xsd:import namespace="http://schemas.microsoft.com/office/2006/documentManagement/types"/>
    <xsd:import namespace="http://schemas.microsoft.com/office/infopath/2007/PartnerControls"/>
    <xsd:element name="SharedWithUsers" ma:index="13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4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7" nillable="true" ma:displayName="Taxonomy Catch All Column" ma:hidden="true" ma:list="{d251b41a-c3a4-43d9-af77-b99305c7a873}" ma:internalName="TaxCatchAll" ma:showField="CatchAllData" ma:web="74381547-88ca-44a8-8853-752dda1ef669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60AEB4B1-6E6B-4C8D-88F0-01F87C973E43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C8EC64D1-3387-4536-98EB-71B22831A5D8}">
  <ds:schemaRefs>
    <ds:schemaRef ds:uri="http://schemas.microsoft.com/office/2006/metadata/properties"/>
    <ds:schemaRef ds:uri="http://schemas.microsoft.com/office/infopath/2007/PartnerControls"/>
    <ds:schemaRef ds:uri="74381547-88ca-44a8-8853-752dda1ef669"/>
    <ds:schemaRef ds:uri="77350adf-2c9e-4309-8925-76d252c1c991"/>
  </ds:schemaRefs>
</ds:datastoreItem>
</file>

<file path=customXml/itemProps3.xml><?xml version="1.0" encoding="utf-8"?>
<ds:datastoreItem xmlns:ds="http://schemas.openxmlformats.org/officeDocument/2006/customXml" ds:itemID="{31ED8CF4-A789-4914-9EE7-4B4BB228561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7350adf-2c9e-4309-8925-76d252c1c991"/>
    <ds:schemaRef ds:uri="74381547-88ca-44a8-8853-752dda1ef66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331</TotalTime>
  <Words>747</Words>
  <Application>Microsoft Office PowerPoint</Application>
  <PresentationFormat>On-screen Show (4:3)</PresentationFormat>
  <Paragraphs>43</Paragraphs>
  <Slides>1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Flynn, Sean</dc:creator>
  <cp:lastModifiedBy>Snyder, Marianne</cp:lastModifiedBy>
  <cp:revision>66</cp:revision>
  <dcterms:created xsi:type="dcterms:W3CDTF">2020-09-22T14:21:35Z</dcterms:created>
  <dcterms:modified xsi:type="dcterms:W3CDTF">2025-10-31T17:49:47Z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0x0101002F47091AD7783D4B86A64BDEA4C93AB0</vt:lpwstr>
  </property>
  <property fmtid="{D5CDD505-2E9C-101B-9397-08002B2CF9AE}" pid="3" name="Order">
    <vt:r8>1001400</vt:r8>
  </property>
  <property fmtid="{D5CDD505-2E9C-101B-9397-08002B2CF9AE}" pid="4" name="MediaServiceImageTags">
    <vt:lpwstr/>
  </property>
</Properties>
</file>